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Default Extension="avif" ContentType="image/av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73" r:id="rId4"/>
    <p:sldId id="321" r:id="rId5"/>
    <p:sldId id="284" r:id="rId6"/>
    <p:sldId id="285" r:id="rId7"/>
    <p:sldId id="322" r:id="rId8"/>
    <p:sldId id="286" r:id="rId9"/>
    <p:sldId id="309" r:id="rId10"/>
    <p:sldId id="310" r:id="rId11"/>
    <p:sldId id="274" r:id="rId12"/>
    <p:sldId id="287" r:id="rId13"/>
    <p:sldId id="289" r:id="rId14"/>
    <p:sldId id="311" r:id="rId15"/>
    <p:sldId id="275" r:id="rId16"/>
    <p:sldId id="292" r:id="rId17"/>
    <p:sldId id="291" r:id="rId18"/>
    <p:sldId id="312" r:id="rId19"/>
    <p:sldId id="276" r:id="rId20"/>
    <p:sldId id="294" r:id="rId21"/>
    <p:sldId id="295" r:id="rId22"/>
    <p:sldId id="313" r:id="rId23"/>
    <p:sldId id="277" r:id="rId24"/>
    <p:sldId id="296" r:id="rId25"/>
    <p:sldId id="297" r:id="rId26"/>
    <p:sldId id="298" r:id="rId27"/>
    <p:sldId id="314" r:id="rId28"/>
    <p:sldId id="315" r:id="rId29"/>
    <p:sldId id="278" r:id="rId30"/>
    <p:sldId id="299" r:id="rId31"/>
    <p:sldId id="300" r:id="rId32"/>
    <p:sldId id="301" r:id="rId33"/>
    <p:sldId id="316" r:id="rId34"/>
    <p:sldId id="279" r:id="rId35"/>
    <p:sldId id="302" r:id="rId36"/>
    <p:sldId id="303" r:id="rId37"/>
    <p:sldId id="317" r:id="rId38"/>
    <p:sldId id="280" r:id="rId39"/>
    <p:sldId id="304" r:id="rId40"/>
    <p:sldId id="305" r:id="rId41"/>
    <p:sldId id="318" r:id="rId42"/>
    <p:sldId id="283" r:id="rId43"/>
    <p:sldId id="306" r:id="rId44"/>
    <p:sldId id="282" r:id="rId45"/>
    <p:sldId id="307" r:id="rId46"/>
    <p:sldId id="319" r:id="rId47"/>
    <p:sldId id="281" r:id="rId48"/>
    <p:sldId id="320" r:id="rId49"/>
    <p:sldId id="308" r:id="rId50"/>
    <p:sldId id="27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D7E3DB-81A1-4129-BA7D-F3D2A8BB8BE5}">
          <p14:sldIdLst>
            <p14:sldId id="256"/>
          </p14:sldIdLst>
        </p14:section>
        <p14:section name="Untitled Section" id="{B62F8198-35CC-450F-BDB5-9C692385C886}">
          <p14:sldIdLst>
            <p14:sldId id="264"/>
            <p14:sldId id="273"/>
            <p14:sldId id="321"/>
            <p14:sldId id="284"/>
            <p14:sldId id="285"/>
            <p14:sldId id="322"/>
            <p14:sldId id="286"/>
            <p14:sldId id="309"/>
            <p14:sldId id="310"/>
            <p14:sldId id="274"/>
            <p14:sldId id="287"/>
            <p14:sldId id="289"/>
            <p14:sldId id="311"/>
            <p14:sldId id="275"/>
            <p14:sldId id="292"/>
            <p14:sldId id="291"/>
            <p14:sldId id="312"/>
            <p14:sldId id="276"/>
            <p14:sldId id="294"/>
            <p14:sldId id="295"/>
            <p14:sldId id="313"/>
            <p14:sldId id="277"/>
            <p14:sldId id="296"/>
            <p14:sldId id="297"/>
            <p14:sldId id="298"/>
            <p14:sldId id="314"/>
            <p14:sldId id="315"/>
            <p14:sldId id="278"/>
            <p14:sldId id="299"/>
            <p14:sldId id="300"/>
            <p14:sldId id="301"/>
            <p14:sldId id="316"/>
            <p14:sldId id="279"/>
            <p14:sldId id="302"/>
            <p14:sldId id="303"/>
            <p14:sldId id="317"/>
            <p14:sldId id="280"/>
            <p14:sldId id="304"/>
            <p14:sldId id="305"/>
            <p14:sldId id="318"/>
            <p14:sldId id="283"/>
            <p14:sldId id="306"/>
            <p14:sldId id="282"/>
            <p14:sldId id="307"/>
            <p14:sldId id="319"/>
            <p14:sldId id="281"/>
            <p14:sldId id="320"/>
            <p14:sldId id="308"/>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E5D054-79F9-43F9-B5FE-15EF6C0C99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5B72E30-E397-4CDF-95FD-3F7E8280B0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35F12A6-48E4-4ADD-8020-EDF061F31712}"/>
              </a:ext>
            </a:extLst>
          </p:cNvPr>
          <p:cNvSpPr>
            <a:spLocks noGrp="1"/>
          </p:cNvSpPr>
          <p:nvPr>
            <p:ph type="dt" sz="half" idx="10"/>
          </p:nvPr>
        </p:nvSpPr>
        <p:spPr/>
        <p:txBody>
          <a:bodyPr/>
          <a:lstStyle/>
          <a:p>
            <a:fld id="{2DDE8E2D-1D00-43B9-8CF9-8BE4CC9B8168}" type="datetimeFigureOut">
              <a:rPr lang="en-US" smtClean="0"/>
              <a:t>2/7/2025</a:t>
            </a:fld>
            <a:endParaRPr lang="en-US" dirty="0"/>
          </a:p>
        </p:txBody>
      </p:sp>
      <p:sp>
        <p:nvSpPr>
          <p:cNvPr id="5" name="Footer Placeholder 4">
            <a:extLst>
              <a:ext uri="{FF2B5EF4-FFF2-40B4-BE49-F238E27FC236}">
                <a16:creationId xmlns:a16="http://schemas.microsoft.com/office/drawing/2014/main" xmlns="" id="{6325B5B9-CD80-4126-B038-43B74B606B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D367434F-532E-4086-A08A-3386A21D84AC}"/>
              </a:ext>
            </a:extLst>
          </p:cNvPr>
          <p:cNvSpPr>
            <a:spLocks noGrp="1"/>
          </p:cNvSpPr>
          <p:nvPr>
            <p:ph type="sldNum" sz="quarter" idx="12"/>
          </p:nvPr>
        </p:nvSpPr>
        <p:spPr/>
        <p:txBody>
          <a:bodyPr/>
          <a:lstStyle/>
          <a:p>
            <a:fld id="{90820542-FBD4-487D-9943-880D3AD28F62}" type="slidenum">
              <a:rPr lang="en-US" smtClean="0"/>
              <a:t>‹#›</a:t>
            </a:fld>
            <a:endParaRPr lang="en-US" dirty="0"/>
          </a:p>
        </p:txBody>
      </p:sp>
    </p:spTree>
    <p:extLst>
      <p:ext uri="{BB962C8B-B14F-4D97-AF65-F5344CB8AC3E}">
        <p14:creationId xmlns:p14="http://schemas.microsoft.com/office/powerpoint/2010/main" val="26292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BE62A4-226E-4461-87C7-CE2C5AAF3B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F4DFD84-1CC0-4E97-B7E8-A4110CB947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2663AA-0354-463A-A61F-1944A749F892}"/>
              </a:ext>
            </a:extLst>
          </p:cNvPr>
          <p:cNvSpPr>
            <a:spLocks noGrp="1"/>
          </p:cNvSpPr>
          <p:nvPr>
            <p:ph type="dt" sz="half" idx="10"/>
          </p:nvPr>
        </p:nvSpPr>
        <p:spPr/>
        <p:txBody>
          <a:bodyPr/>
          <a:lstStyle/>
          <a:p>
            <a:fld id="{2DDE8E2D-1D00-43B9-8CF9-8BE4CC9B8168}" type="datetimeFigureOut">
              <a:rPr lang="en-US" smtClean="0"/>
              <a:t>2/7/2025</a:t>
            </a:fld>
            <a:endParaRPr lang="en-US" dirty="0"/>
          </a:p>
        </p:txBody>
      </p:sp>
      <p:sp>
        <p:nvSpPr>
          <p:cNvPr id="5" name="Footer Placeholder 4">
            <a:extLst>
              <a:ext uri="{FF2B5EF4-FFF2-40B4-BE49-F238E27FC236}">
                <a16:creationId xmlns:a16="http://schemas.microsoft.com/office/drawing/2014/main" xmlns="" id="{40673CD6-BA96-4E7C-A755-9FECB46760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F41BAAC-EAB3-4155-93C4-012D74DCF3B5}"/>
              </a:ext>
            </a:extLst>
          </p:cNvPr>
          <p:cNvSpPr>
            <a:spLocks noGrp="1"/>
          </p:cNvSpPr>
          <p:nvPr>
            <p:ph type="sldNum" sz="quarter" idx="12"/>
          </p:nvPr>
        </p:nvSpPr>
        <p:spPr/>
        <p:txBody>
          <a:bodyPr/>
          <a:lstStyle/>
          <a:p>
            <a:fld id="{90820542-FBD4-487D-9943-880D3AD28F62}" type="slidenum">
              <a:rPr lang="en-US" smtClean="0"/>
              <a:t>‹#›</a:t>
            </a:fld>
            <a:endParaRPr lang="en-US" dirty="0"/>
          </a:p>
        </p:txBody>
      </p:sp>
    </p:spTree>
    <p:extLst>
      <p:ext uri="{BB962C8B-B14F-4D97-AF65-F5344CB8AC3E}">
        <p14:creationId xmlns:p14="http://schemas.microsoft.com/office/powerpoint/2010/main" val="269713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9D16428-7630-47ED-BC60-8955D960AC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EB46018-4E18-4A86-8DF5-5275792B21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4876F0-D100-4B2A-A5B4-DA8B5603768D}"/>
              </a:ext>
            </a:extLst>
          </p:cNvPr>
          <p:cNvSpPr>
            <a:spLocks noGrp="1"/>
          </p:cNvSpPr>
          <p:nvPr>
            <p:ph type="dt" sz="half" idx="10"/>
          </p:nvPr>
        </p:nvSpPr>
        <p:spPr/>
        <p:txBody>
          <a:bodyPr/>
          <a:lstStyle/>
          <a:p>
            <a:fld id="{2DDE8E2D-1D00-43B9-8CF9-8BE4CC9B8168}" type="datetimeFigureOut">
              <a:rPr lang="en-US" smtClean="0"/>
              <a:t>2/7/2025</a:t>
            </a:fld>
            <a:endParaRPr lang="en-US" dirty="0"/>
          </a:p>
        </p:txBody>
      </p:sp>
      <p:sp>
        <p:nvSpPr>
          <p:cNvPr id="5" name="Footer Placeholder 4">
            <a:extLst>
              <a:ext uri="{FF2B5EF4-FFF2-40B4-BE49-F238E27FC236}">
                <a16:creationId xmlns:a16="http://schemas.microsoft.com/office/drawing/2014/main" xmlns="" id="{D423F671-E041-4FB0-98A7-135221347B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098CA843-04CF-4983-9F51-EDAACEB01054}"/>
              </a:ext>
            </a:extLst>
          </p:cNvPr>
          <p:cNvSpPr>
            <a:spLocks noGrp="1"/>
          </p:cNvSpPr>
          <p:nvPr>
            <p:ph type="sldNum" sz="quarter" idx="12"/>
          </p:nvPr>
        </p:nvSpPr>
        <p:spPr/>
        <p:txBody>
          <a:bodyPr/>
          <a:lstStyle/>
          <a:p>
            <a:fld id="{90820542-FBD4-487D-9943-880D3AD28F62}" type="slidenum">
              <a:rPr lang="en-US" smtClean="0"/>
              <a:t>‹#›</a:t>
            </a:fld>
            <a:endParaRPr lang="en-US" dirty="0"/>
          </a:p>
        </p:txBody>
      </p:sp>
    </p:spTree>
    <p:extLst>
      <p:ext uri="{BB962C8B-B14F-4D97-AF65-F5344CB8AC3E}">
        <p14:creationId xmlns:p14="http://schemas.microsoft.com/office/powerpoint/2010/main" val="4072233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770863-3B78-413A-83BE-1D5973B95D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91198BE-8524-4996-AC07-0145295129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54A8AF-C2FF-468A-9D65-870CBBC5FBB2}"/>
              </a:ext>
            </a:extLst>
          </p:cNvPr>
          <p:cNvSpPr>
            <a:spLocks noGrp="1"/>
          </p:cNvSpPr>
          <p:nvPr>
            <p:ph type="dt" sz="half" idx="10"/>
          </p:nvPr>
        </p:nvSpPr>
        <p:spPr/>
        <p:txBody>
          <a:bodyPr/>
          <a:lstStyle/>
          <a:p>
            <a:fld id="{2DDE8E2D-1D00-43B9-8CF9-8BE4CC9B8168}" type="datetimeFigureOut">
              <a:rPr lang="en-US" smtClean="0"/>
              <a:t>2/7/2025</a:t>
            </a:fld>
            <a:endParaRPr lang="en-US" dirty="0"/>
          </a:p>
        </p:txBody>
      </p:sp>
      <p:sp>
        <p:nvSpPr>
          <p:cNvPr id="5" name="Footer Placeholder 4">
            <a:extLst>
              <a:ext uri="{FF2B5EF4-FFF2-40B4-BE49-F238E27FC236}">
                <a16:creationId xmlns:a16="http://schemas.microsoft.com/office/drawing/2014/main" xmlns="" id="{23B4221E-7385-4292-9E90-3C682A5B33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442B9A0B-FAE1-4167-ADF6-13F19ED8B2DA}"/>
              </a:ext>
            </a:extLst>
          </p:cNvPr>
          <p:cNvSpPr>
            <a:spLocks noGrp="1"/>
          </p:cNvSpPr>
          <p:nvPr>
            <p:ph type="sldNum" sz="quarter" idx="12"/>
          </p:nvPr>
        </p:nvSpPr>
        <p:spPr/>
        <p:txBody>
          <a:bodyPr/>
          <a:lstStyle/>
          <a:p>
            <a:fld id="{90820542-FBD4-487D-9943-880D3AD28F62}" type="slidenum">
              <a:rPr lang="en-US" smtClean="0"/>
              <a:t>‹#›</a:t>
            </a:fld>
            <a:endParaRPr lang="en-US" dirty="0"/>
          </a:p>
        </p:txBody>
      </p:sp>
    </p:spTree>
    <p:extLst>
      <p:ext uri="{BB962C8B-B14F-4D97-AF65-F5344CB8AC3E}">
        <p14:creationId xmlns:p14="http://schemas.microsoft.com/office/powerpoint/2010/main" val="2191723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B98DA7-4079-4ECE-86F6-EEF0FE2FD0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8372FEB-7F55-4629-B4F5-CCB3523130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C6AC49F-28FC-4564-AC03-7AF29D160177}"/>
              </a:ext>
            </a:extLst>
          </p:cNvPr>
          <p:cNvSpPr>
            <a:spLocks noGrp="1"/>
          </p:cNvSpPr>
          <p:nvPr>
            <p:ph type="dt" sz="half" idx="10"/>
          </p:nvPr>
        </p:nvSpPr>
        <p:spPr/>
        <p:txBody>
          <a:bodyPr/>
          <a:lstStyle/>
          <a:p>
            <a:fld id="{2DDE8E2D-1D00-43B9-8CF9-8BE4CC9B8168}" type="datetimeFigureOut">
              <a:rPr lang="en-US" smtClean="0"/>
              <a:t>2/7/2025</a:t>
            </a:fld>
            <a:endParaRPr lang="en-US" dirty="0"/>
          </a:p>
        </p:txBody>
      </p:sp>
      <p:sp>
        <p:nvSpPr>
          <p:cNvPr id="5" name="Footer Placeholder 4">
            <a:extLst>
              <a:ext uri="{FF2B5EF4-FFF2-40B4-BE49-F238E27FC236}">
                <a16:creationId xmlns:a16="http://schemas.microsoft.com/office/drawing/2014/main" xmlns="" id="{CAA21725-729D-408D-9799-BF7FD796FA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830981B-6BE1-46A7-A9DE-1027E6C7846E}"/>
              </a:ext>
            </a:extLst>
          </p:cNvPr>
          <p:cNvSpPr>
            <a:spLocks noGrp="1"/>
          </p:cNvSpPr>
          <p:nvPr>
            <p:ph type="sldNum" sz="quarter" idx="12"/>
          </p:nvPr>
        </p:nvSpPr>
        <p:spPr/>
        <p:txBody>
          <a:bodyPr/>
          <a:lstStyle/>
          <a:p>
            <a:fld id="{90820542-FBD4-487D-9943-880D3AD28F62}" type="slidenum">
              <a:rPr lang="en-US" smtClean="0"/>
              <a:t>‹#›</a:t>
            </a:fld>
            <a:endParaRPr lang="en-US" dirty="0"/>
          </a:p>
        </p:txBody>
      </p:sp>
    </p:spTree>
    <p:extLst>
      <p:ext uri="{BB962C8B-B14F-4D97-AF65-F5344CB8AC3E}">
        <p14:creationId xmlns:p14="http://schemas.microsoft.com/office/powerpoint/2010/main" val="425462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7115C2-1E85-458C-815A-7020E102D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6BA860-4982-43CD-A16A-56C0A84B98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FE594C-E317-445A-A87E-CCFF436C5B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3D1F26-528D-4067-A18E-F40CA8396718}"/>
              </a:ext>
            </a:extLst>
          </p:cNvPr>
          <p:cNvSpPr>
            <a:spLocks noGrp="1"/>
          </p:cNvSpPr>
          <p:nvPr>
            <p:ph type="dt" sz="half" idx="10"/>
          </p:nvPr>
        </p:nvSpPr>
        <p:spPr/>
        <p:txBody>
          <a:bodyPr/>
          <a:lstStyle/>
          <a:p>
            <a:fld id="{2DDE8E2D-1D00-43B9-8CF9-8BE4CC9B8168}" type="datetimeFigureOut">
              <a:rPr lang="en-US" smtClean="0"/>
              <a:t>2/7/2025</a:t>
            </a:fld>
            <a:endParaRPr lang="en-US" dirty="0"/>
          </a:p>
        </p:txBody>
      </p:sp>
      <p:sp>
        <p:nvSpPr>
          <p:cNvPr id="6" name="Footer Placeholder 5">
            <a:extLst>
              <a:ext uri="{FF2B5EF4-FFF2-40B4-BE49-F238E27FC236}">
                <a16:creationId xmlns:a16="http://schemas.microsoft.com/office/drawing/2014/main" xmlns="" id="{90252CF8-812A-443B-804B-AE769E35F8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6986562-0D0B-47E1-89A2-A90030F23858}"/>
              </a:ext>
            </a:extLst>
          </p:cNvPr>
          <p:cNvSpPr>
            <a:spLocks noGrp="1"/>
          </p:cNvSpPr>
          <p:nvPr>
            <p:ph type="sldNum" sz="quarter" idx="12"/>
          </p:nvPr>
        </p:nvSpPr>
        <p:spPr/>
        <p:txBody>
          <a:bodyPr/>
          <a:lstStyle/>
          <a:p>
            <a:fld id="{90820542-FBD4-487D-9943-880D3AD28F62}" type="slidenum">
              <a:rPr lang="en-US" smtClean="0"/>
              <a:t>‹#›</a:t>
            </a:fld>
            <a:endParaRPr lang="en-US" dirty="0"/>
          </a:p>
        </p:txBody>
      </p:sp>
    </p:spTree>
    <p:extLst>
      <p:ext uri="{BB962C8B-B14F-4D97-AF65-F5344CB8AC3E}">
        <p14:creationId xmlns:p14="http://schemas.microsoft.com/office/powerpoint/2010/main" val="400150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1982EF-B651-49BC-BF3C-7FF62C4DC4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3C0B7E5-1D13-4B68-91FC-85F4129FD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3658A34-1336-483D-9A0D-497878377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A27D004-4C7D-4D46-8924-CC0CFF796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5C6B957-4913-4594-A770-EAA4DC625E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2D165EC-B94D-45C8-84AD-61EB95B6F29C}"/>
              </a:ext>
            </a:extLst>
          </p:cNvPr>
          <p:cNvSpPr>
            <a:spLocks noGrp="1"/>
          </p:cNvSpPr>
          <p:nvPr>
            <p:ph type="dt" sz="half" idx="10"/>
          </p:nvPr>
        </p:nvSpPr>
        <p:spPr/>
        <p:txBody>
          <a:bodyPr/>
          <a:lstStyle/>
          <a:p>
            <a:fld id="{2DDE8E2D-1D00-43B9-8CF9-8BE4CC9B8168}" type="datetimeFigureOut">
              <a:rPr lang="en-US" smtClean="0"/>
              <a:t>2/7/2025</a:t>
            </a:fld>
            <a:endParaRPr lang="en-US" dirty="0"/>
          </a:p>
        </p:txBody>
      </p:sp>
      <p:sp>
        <p:nvSpPr>
          <p:cNvPr id="8" name="Footer Placeholder 7">
            <a:extLst>
              <a:ext uri="{FF2B5EF4-FFF2-40B4-BE49-F238E27FC236}">
                <a16:creationId xmlns:a16="http://schemas.microsoft.com/office/drawing/2014/main" xmlns="" id="{27FF1E8F-2457-488E-8F3F-2B754B8E3CD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D38858BA-4367-4392-828D-553722D91B18}"/>
              </a:ext>
            </a:extLst>
          </p:cNvPr>
          <p:cNvSpPr>
            <a:spLocks noGrp="1"/>
          </p:cNvSpPr>
          <p:nvPr>
            <p:ph type="sldNum" sz="quarter" idx="12"/>
          </p:nvPr>
        </p:nvSpPr>
        <p:spPr/>
        <p:txBody>
          <a:bodyPr/>
          <a:lstStyle/>
          <a:p>
            <a:fld id="{90820542-FBD4-487D-9943-880D3AD28F62}" type="slidenum">
              <a:rPr lang="en-US" smtClean="0"/>
              <a:t>‹#›</a:t>
            </a:fld>
            <a:endParaRPr lang="en-US" dirty="0"/>
          </a:p>
        </p:txBody>
      </p:sp>
    </p:spTree>
    <p:extLst>
      <p:ext uri="{BB962C8B-B14F-4D97-AF65-F5344CB8AC3E}">
        <p14:creationId xmlns:p14="http://schemas.microsoft.com/office/powerpoint/2010/main" val="915880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1ACE20-BD4D-402D-A9CF-FE1484C0FE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6C15CAC-2DCB-4AE1-9861-1A9136F4F842}"/>
              </a:ext>
            </a:extLst>
          </p:cNvPr>
          <p:cNvSpPr>
            <a:spLocks noGrp="1"/>
          </p:cNvSpPr>
          <p:nvPr>
            <p:ph type="dt" sz="half" idx="10"/>
          </p:nvPr>
        </p:nvSpPr>
        <p:spPr/>
        <p:txBody>
          <a:bodyPr/>
          <a:lstStyle/>
          <a:p>
            <a:fld id="{2DDE8E2D-1D00-43B9-8CF9-8BE4CC9B8168}" type="datetimeFigureOut">
              <a:rPr lang="en-US" smtClean="0"/>
              <a:t>2/7/2025</a:t>
            </a:fld>
            <a:endParaRPr lang="en-US" dirty="0"/>
          </a:p>
        </p:txBody>
      </p:sp>
      <p:sp>
        <p:nvSpPr>
          <p:cNvPr id="4" name="Footer Placeholder 3">
            <a:extLst>
              <a:ext uri="{FF2B5EF4-FFF2-40B4-BE49-F238E27FC236}">
                <a16:creationId xmlns:a16="http://schemas.microsoft.com/office/drawing/2014/main" xmlns="" id="{DF2CB785-F645-4427-8300-E489D9768E5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706420E-D8A6-4254-8259-A37D333CEDB3}"/>
              </a:ext>
            </a:extLst>
          </p:cNvPr>
          <p:cNvSpPr>
            <a:spLocks noGrp="1"/>
          </p:cNvSpPr>
          <p:nvPr>
            <p:ph type="sldNum" sz="quarter" idx="12"/>
          </p:nvPr>
        </p:nvSpPr>
        <p:spPr/>
        <p:txBody>
          <a:bodyPr/>
          <a:lstStyle/>
          <a:p>
            <a:fld id="{90820542-FBD4-487D-9943-880D3AD28F62}" type="slidenum">
              <a:rPr lang="en-US" smtClean="0"/>
              <a:t>‹#›</a:t>
            </a:fld>
            <a:endParaRPr lang="en-US" dirty="0"/>
          </a:p>
        </p:txBody>
      </p:sp>
    </p:spTree>
    <p:extLst>
      <p:ext uri="{BB962C8B-B14F-4D97-AF65-F5344CB8AC3E}">
        <p14:creationId xmlns:p14="http://schemas.microsoft.com/office/powerpoint/2010/main" val="3248843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658E0ED-3C69-422E-A70C-FC69944BACEA}"/>
              </a:ext>
            </a:extLst>
          </p:cNvPr>
          <p:cNvSpPr>
            <a:spLocks noGrp="1"/>
          </p:cNvSpPr>
          <p:nvPr>
            <p:ph type="dt" sz="half" idx="10"/>
          </p:nvPr>
        </p:nvSpPr>
        <p:spPr/>
        <p:txBody>
          <a:bodyPr/>
          <a:lstStyle/>
          <a:p>
            <a:fld id="{2DDE8E2D-1D00-43B9-8CF9-8BE4CC9B8168}" type="datetimeFigureOut">
              <a:rPr lang="en-US" smtClean="0"/>
              <a:t>2/7/2025</a:t>
            </a:fld>
            <a:endParaRPr lang="en-US" dirty="0"/>
          </a:p>
        </p:txBody>
      </p:sp>
      <p:sp>
        <p:nvSpPr>
          <p:cNvPr id="3" name="Footer Placeholder 2">
            <a:extLst>
              <a:ext uri="{FF2B5EF4-FFF2-40B4-BE49-F238E27FC236}">
                <a16:creationId xmlns:a16="http://schemas.microsoft.com/office/drawing/2014/main" xmlns="" id="{C064476D-051E-4ECD-B392-0DECDCD628D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9515321-AAB9-4302-AF39-EE9C8E82325B}"/>
              </a:ext>
            </a:extLst>
          </p:cNvPr>
          <p:cNvSpPr>
            <a:spLocks noGrp="1"/>
          </p:cNvSpPr>
          <p:nvPr>
            <p:ph type="sldNum" sz="quarter" idx="12"/>
          </p:nvPr>
        </p:nvSpPr>
        <p:spPr/>
        <p:txBody>
          <a:bodyPr/>
          <a:lstStyle/>
          <a:p>
            <a:fld id="{90820542-FBD4-487D-9943-880D3AD28F62}" type="slidenum">
              <a:rPr lang="en-US" smtClean="0"/>
              <a:t>‹#›</a:t>
            </a:fld>
            <a:endParaRPr lang="en-US" dirty="0"/>
          </a:p>
        </p:txBody>
      </p:sp>
    </p:spTree>
    <p:extLst>
      <p:ext uri="{BB962C8B-B14F-4D97-AF65-F5344CB8AC3E}">
        <p14:creationId xmlns:p14="http://schemas.microsoft.com/office/powerpoint/2010/main" val="1576922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DABF4-6F4F-4147-B2F3-DD89F12C9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EA36BB9-03BC-480E-B804-70D93D9C5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AC9CA29-C3F1-4E7E-80AC-6812F660F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3FFBF96-FC2D-49F8-88E1-F868295B3BF7}"/>
              </a:ext>
            </a:extLst>
          </p:cNvPr>
          <p:cNvSpPr>
            <a:spLocks noGrp="1"/>
          </p:cNvSpPr>
          <p:nvPr>
            <p:ph type="dt" sz="half" idx="10"/>
          </p:nvPr>
        </p:nvSpPr>
        <p:spPr/>
        <p:txBody>
          <a:bodyPr/>
          <a:lstStyle/>
          <a:p>
            <a:fld id="{2DDE8E2D-1D00-43B9-8CF9-8BE4CC9B8168}" type="datetimeFigureOut">
              <a:rPr lang="en-US" smtClean="0"/>
              <a:t>2/7/2025</a:t>
            </a:fld>
            <a:endParaRPr lang="en-US" dirty="0"/>
          </a:p>
        </p:txBody>
      </p:sp>
      <p:sp>
        <p:nvSpPr>
          <p:cNvPr id="6" name="Footer Placeholder 5">
            <a:extLst>
              <a:ext uri="{FF2B5EF4-FFF2-40B4-BE49-F238E27FC236}">
                <a16:creationId xmlns:a16="http://schemas.microsoft.com/office/drawing/2014/main" xmlns="" id="{4CD9527D-6648-482B-8195-414628C0E3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763B8025-C44F-432D-AFF1-D2C9AD370021}"/>
              </a:ext>
            </a:extLst>
          </p:cNvPr>
          <p:cNvSpPr>
            <a:spLocks noGrp="1"/>
          </p:cNvSpPr>
          <p:nvPr>
            <p:ph type="sldNum" sz="quarter" idx="12"/>
          </p:nvPr>
        </p:nvSpPr>
        <p:spPr/>
        <p:txBody>
          <a:bodyPr/>
          <a:lstStyle/>
          <a:p>
            <a:fld id="{90820542-FBD4-487D-9943-880D3AD28F62}" type="slidenum">
              <a:rPr lang="en-US" smtClean="0"/>
              <a:t>‹#›</a:t>
            </a:fld>
            <a:endParaRPr lang="en-US" dirty="0"/>
          </a:p>
        </p:txBody>
      </p:sp>
    </p:spTree>
    <p:extLst>
      <p:ext uri="{BB962C8B-B14F-4D97-AF65-F5344CB8AC3E}">
        <p14:creationId xmlns:p14="http://schemas.microsoft.com/office/powerpoint/2010/main" val="537152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0FD790-A6B0-419D-9BEA-B7C51C054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34EF80-9808-4718-850A-FA1A44D4D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9E10225B-D2CC-4EBE-9BB4-4A79902FF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6A1AAB-9371-40BE-95EB-F7DC414D4E72}"/>
              </a:ext>
            </a:extLst>
          </p:cNvPr>
          <p:cNvSpPr>
            <a:spLocks noGrp="1"/>
          </p:cNvSpPr>
          <p:nvPr>
            <p:ph type="dt" sz="half" idx="10"/>
          </p:nvPr>
        </p:nvSpPr>
        <p:spPr/>
        <p:txBody>
          <a:bodyPr/>
          <a:lstStyle/>
          <a:p>
            <a:fld id="{2DDE8E2D-1D00-43B9-8CF9-8BE4CC9B8168}" type="datetimeFigureOut">
              <a:rPr lang="en-US" smtClean="0"/>
              <a:t>2/7/2025</a:t>
            </a:fld>
            <a:endParaRPr lang="en-US" dirty="0"/>
          </a:p>
        </p:txBody>
      </p:sp>
      <p:sp>
        <p:nvSpPr>
          <p:cNvPr id="6" name="Footer Placeholder 5">
            <a:extLst>
              <a:ext uri="{FF2B5EF4-FFF2-40B4-BE49-F238E27FC236}">
                <a16:creationId xmlns:a16="http://schemas.microsoft.com/office/drawing/2014/main" xmlns="" id="{C1F59718-10DC-4A44-BFEC-6A3AB6C747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A65924A-5089-441B-AA77-9F00FB7F4041}"/>
              </a:ext>
            </a:extLst>
          </p:cNvPr>
          <p:cNvSpPr>
            <a:spLocks noGrp="1"/>
          </p:cNvSpPr>
          <p:nvPr>
            <p:ph type="sldNum" sz="quarter" idx="12"/>
          </p:nvPr>
        </p:nvSpPr>
        <p:spPr/>
        <p:txBody>
          <a:bodyPr/>
          <a:lstStyle/>
          <a:p>
            <a:fld id="{90820542-FBD4-487D-9943-880D3AD28F62}" type="slidenum">
              <a:rPr lang="en-US" smtClean="0"/>
              <a:t>‹#›</a:t>
            </a:fld>
            <a:endParaRPr lang="en-US" dirty="0"/>
          </a:p>
        </p:txBody>
      </p:sp>
    </p:spTree>
    <p:extLst>
      <p:ext uri="{BB962C8B-B14F-4D97-AF65-F5344CB8AC3E}">
        <p14:creationId xmlns:p14="http://schemas.microsoft.com/office/powerpoint/2010/main" val="2264107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1B1AEA4-DEA1-4F28-B606-70F850525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E32E173-4268-43D4-B2CE-385BAE946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8B8A3D-74BA-4B29-B547-2BB21B6F00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E8E2D-1D00-43B9-8CF9-8BE4CC9B8168}" type="datetimeFigureOut">
              <a:rPr lang="en-US" smtClean="0"/>
              <a:t>2/7/2025</a:t>
            </a:fld>
            <a:endParaRPr lang="en-US" dirty="0"/>
          </a:p>
        </p:txBody>
      </p:sp>
      <p:sp>
        <p:nvSpPr>
          <p:cNvPr id="5" name="Footer Placeholder 4">
            <a:extLst>
              <a:ext uri="{FF2B5EF4-FFF2-40B4-BE49-F238E27FC236}">
                <a16:creationId xmlns:a16="http://schemas.microsoft.com/office/drawing/2014/main" xmlns="" id="{90D4DF6C-CDAE-40F5-8CC9-44DDDD7445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221FEAC3-1D65-4B61-98D7-FE3B3434C5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820542-FBD4-487D-9943-880D3AD28F62}" type="slidenum">
              <a:rPr lang="en-US" smtClean="0"/>
              <a:t>‹#›</a:t>
            </a:fld>
            <a:endParaRPr lang="en-US" dirty="0"/>
          </a:p>
        </p:txBody>
      </p:sp>
    </p:spTree>
    <p:extLst>
      <p:ext uri="{BB962C8B-B14F-4D97-AF65-F5344CB8AC3E}">
        <p14:creationId xmlns:p14="http://schemas.microsoft.com/office/powerpoint/2010/main" val="2659762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rotryia-bookreview.blogspot.com/2011/06/fish-remarkable-way-to-boost-morale-and.html"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https://www.mensjournal.com/adventure/the-secret-for-growing-world-record-bass/"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koaloenvivoyenprivado.blogspot.com/2018/04/the-complete-list-of-kitchen-cabinet.html" TargetMode="External"/><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hyperlink" Target="https://www.flickr.com/photos/granite-charlotte/4254413670"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hyperlink" Target="https://xinfthrjofvkmio.s3.amazonaws.com/idrslmwmd/how-to-find-circuit-breaker-for-oven.html" TargetMode="External"/><Relationship Id="rId7" Type="http://schemas.openxmlformats.org/officeDocument/2006/relationships/hyperlink" Target="https://www.printables.com/model/673849-grimac-electrical-control-box" TargetMode="External"/><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s://www.flickr.com/photos/nate-the-robot/14617766546" TargetMode="External"/><Relationship Id="rId4" Type="http://schemas.openxmlformats.org/officeDocument/2006/relationships/image" Target="../media/image18.jpg"/><Relationship Id="rId9" Type="http://schemas.openxmlformats.org/officeDocument/2006/relationships/hyperlink" Target="https://www.neit.edu/blog/electrician-trade-school"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costar.com/article/523853301/featherstone-adds-royal-pointe-to-hampton-roads-portfolio" TargetMode="External"/><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hyperlink" Target="https://parkwarehouse.com/product/novice-course-barkpark-dog-agility-course/" TargetMode="Externa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www.heatingandairsevierville.com/" TargetMode="External"/><Relationship Id="rId7" Type="http://schemas.openxmlformats.org/officeDocument/2006/relationships/hyperlink" Target="http://commons.wikimedia.org/wiki/File:Honeywell_thermostat_open.jpg" TargetMode="Externa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hyperlink" Target="https://creativecommons.org/licenses/by-nc-sa/3.0/" TargetMode="External"/><Relationship Id="rId5" Type="http://schemas.openxmlformats.org/officeDocument/2006/relationships/hyperlink" Target="https://www.flickr.com/photos/jackiebese/9100874848/" TargetMode="External"/><Relationship Id="rId10" Type="http://schemas.openxmlformats.org/officeDocument/2006/relationships/hyperlink" Target="http://gadgetsin.com/lyric-t5-smart-thermostat-with-amazon-alexa.htm" TargetMode="External"/><Relationship Id="rId4" Type="http://schemas.openxmlformats.org/officeDocument/2006/relationships/image" Target="../media/image29.jpg"/><Relationship Id="rId9"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hyperlink" Target="https://lovelycountry.net/what-makes-plumbing-an-important-thing/" TargetMode="External"/><Relationship Id="rId7" Type="http://schemas.openxmlformats.org/officeDocument/2006/relationships/hyperlink" Target="https://autryplumbing.com/how-to-install-a-new-toilet/" TargetMode="Externa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hyperlink" Target="https://housing.com/news/types-of-pipes/" TargetMode="External"/><Relationship Id="rId4" Type="http://schemas.openxmlformats.org/officeDocument/2006/relationships/image" Target="../media/image36.jpg"/><Relationship Id="rId9" Type="http://schemas.openxmlformats.org/officeDocument/2006/relationships/hyperlink" Target="https://www.oatey.com/resources/project-guides/set-up-bathroom-sin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WAcKh_paNi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www.hgtv.com/design/rooms/kitchens/gorgeous-kitchen-backsplash-options-and-ideas-pictures" TargetMode="External"/><Relationship Id="rId7" Type="http://schemas.openxmlformats.org/officeDocument/2006/relationships/hyperlink" Target="https://www.tilerstradetools.com.au/product/battipav-profi-88-evo-88cm-manual-tile-cutter/" TargetMode="External"/><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hyperlink" Target="https://mappingmemories.ca/ceramic-tile-tools-k.html" TargetMode="External"/><Relationship Id="rId4" Type="http://schemas.openxmlformats.org/officeDocument/2006/relationships/image" Target="../media/image44.jpg"/><Relationship Id="rId9" Type="http://schemas.openxmlformats.org/officeDocument/2006/relationships/hyperlink" Target="http://www.ebay.co.uk/itm/Ceramic-Tiling-Tool-Kit-Grout-Float-Notched-Tile-Adhesive-Trowel-Grouting/400614528974"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www.pinterest.com/pin/414471971952031815/" TargetMode="External"/><Relationship Id="rId7" Type="http://schemas.openxmlformats.org/officeDocument/2006/relationships/hyperlink" Target="https://smallbiztrends.com/2023/01/electrician-tools.html" TargetMode="External"/><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hyperlink" Target="https://www.build-review.com/the-tools-equipment-and-subcontractors-that-general-contractors-need/" TargetMode="External"/><Relationship Id="rId4" Type="http://schemas.openxmlformats.org/officeDocument/2006/relationships/image" Target="../media/image50.jp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homedepot.com/c/kitchen_appliance_packages" TargetMode="External"/><Relationship Id="rId7" Type="http://schemas.openxmlformats.org/officeDocument/2006/relationships/hyperlink" Target="https://fixengineemeloquences.z13.web.core.windows.net/emergency-refrigerator-repair.html" TargetMode="Externa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hyperlink" Target="https://primeappliancerepairs.com/10-most-common-appliance-problems/" TargetMode="Externa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avif"/><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mcbusterinc.com/portfolio_page/grove-street-apartments/" TargetMode="External"/><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hyperlink" Target="http://ljpearsonconstruction.com/apartment-rehab/"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fLUM2SzzIFM" TargetMode="External"/><Relationship Id="rId7" Type="http://schemas.openxmlformats.org/officeDocument/2006/relationships/hyperlink" Target="https://www.neuappliancewholesale.com/neu-in-house-appliance-liquidation-program/" TargetMode="External"/><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hyperlink" Target="https://www.inpaspages.com/electrical_equipment_register.html" TargetMode="Externa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caanet.org/five-ways-new-landlords-can-master-property-maintenance/" TargetMode="External"/><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hyperlink" Target="https://thesmartlad.com/safety-shoe-distributors-houston-tx/" TargetMode="Externa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s://hdsupplysolutions.com/p/simple-green-20-oz-foaming-crystal-cleaner-degreaser-aerosol-p274857"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slidesdocs.com/background/blue-colorful-ocean-sea-fish-coastal-cute-3d-powerpoint-background_93ecd028a7" TargetMode="External"/><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C718E14-ECE7-A7CF-92CB-0AE6224BDFD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361820" y="1052950"/>
            <a:ext cx="3231781" cy="5213758"/>
          </a:xfrm>
          <a:prstGeom prst="rect">
            <a:avLst/>
          </a:prstGeom>
        </p:spPr>
      </p:pic>
      <p:sp>
        <p:nvSpPr>
          <p:cNvPr id="6" name="TextBox 5">
            <a:extLst>
              <a:ext uri="{FF2B5EF4-FFF2-40B4-BE49-F238E27FC236}">
                <a16:creationId xmlns:a16="http://schemas.microsoft.com/office/drawing/2014/main" xmlns="" id="{1FB92CC1-8887-1C4E-EB45-24EF2030BFA3}"/>
              </a:ext>
            </a:extLst>
          </p:cNvPr>
          <p:cNvSpPr txBox="1"/>
          <p:nvPr/>
        </p:nvSpPr>
        <p:spPr>
          <a:xfrm>
            <a:off x="113251" y="142612"/>
            <a:ext cx="11375471" cy="646331"/>
          </a:xfrm>
          <a:prstGeom prst="rect">
            <a:avLst/>
          </a:prstGeom>
          <a:noFill/>
        </p:spPr>
        <p:txBody>
          <a:bodyPr wrap="square" rtlCol="0">
            <a:spAutoFit/>
          </a:bodyPr>
          <a:lstStyle/>
          <a:p>
            <a:pPr algn="ctr"/>
            <a:r>
              <a:rPr lang="en-US" sz="3600" dirty="0">
                <a:latin typeface="Copperplate Gothic Bold" panose="020E0705020206020404" pitchFamily="34" charset="0"/>
              </a:rPr>
              <a:t>Fish!</a:t>
            </a:r>
          </a:p>
        </p:txBody>
      </p:sp>
      <p:sp>
        <p:nvSpPr>
          <p:cNvPr id="8" name="TextBox 7">
            <a:extLst>
              <a:ext uri="{FF2B5EF4-FFF2-40B4-BE49-F238E27FC236}">
                <a16:creationId xmlns:a16="http://schemas.microsoft.com/office/drawing/2014/main" xmlns="" id="{0079B397-4D5C-862C-04A8-13D8CA8587CB}"/>
              </a:ext>
            </a:extLst>
          </p:cNvPr>
          <p:cNvSpPr txBox="1"/>
          <p:nvPr/>
        </p:nvSpPr>
        <p:spPr>
          <a:xfrm>
            <a:off x="243282" y="3198166"/>
            <a:ext cx="1031846" cy="461665"/>
          </a:xfrm>
          <a:prstGeom prst="rect">
            <a:avLst/>
          </a:prstGeom>
          <a:noFill/>
        </p:spPr>
        <p:txBody>
          <a:bodyPr wrap="square" rtlCol="0">
            <a:spAutoFit/>
          </a:bodyPr>
          <a:lstStyle/>
          <a:p>
            <a:r>
              <a:rPr lang="en-US" sz="2400" dirty="0"/>
              <a:t>About</a:t>
            </a:r>
          </a:p>
        </p:txBody>
      </p:sp>
      <p:sp>
        <p:nvSpPr>
          <p:cNvPr id="9" name="TextBox 8">
            <a:extLst>
              <a:ext uri="{FF2B5EF4-FFF2-40B4-BE49-F238E27FC236}">
                <a16:creationId xmlns:a16="http://schemas.microsoft.com/office/drawing/2014/main" xmlns="" id="{73A85EC5-3E42-96EE-E593-C31A76568BFB}"/>
              </a:ext>
            </a:extLst>
          </p:cNvPr>
          <p:cNvSpPr txBox="1"/>
          <p:nvPr/>
        </p:nvSpPr>
        <p:spPr>
          <a:xfrm>
            <a:off x="5045277" y="3198165"/>
            <a:ext cx="1511418" cy="461665"/>
          </a:xfrm>
          <a:prstGeom prst="rect">
            <a:avLst/>
          </a:prstGeom>
          <a:noFill/>
        </p:spPr>
        <p:txBody>
          <a:bodyPr wrap="square" rtlCol="0">
            <a:spAutoFit/>
          </a:bodyPr>
          <a:lstStyle/>
          <a:p>
            <a:r>
              <a:rPr lang="en-US" sz="2400" dirty="0"/>
              <a:t>Not About</a:t>
            </a:r>
          </a:p>
        </p:txBody>
      </p:sp>
      <p:pic>
        <p:nvPicPr>
          <p:cNvPr id="11" name="Picture 10">
            <a:extLst>
              <a:ext uri="{FF2B5EF4-FFF2-40B4-BE49-F238E27FC236}">
                <a16:creationId xmlns:a16="http://schemas.microsoft.com/office/drawing/2014/main" xmlns="" id="{07F523DD-B6A6-71F6-543D-9EB1BA2A27A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643387" y="1505956"/>
            <a:ext cx="4965703" cy="4307747"/>
          </a:xfrm>
          <a:prstGeom prst="rect">
            <a:avLst/>
          </a:prstGeom>
        </p:spPr>
      </p:pic>
    </p:spTree>
    <p:extLst>
      <p:ext uri="{BB962C8B-B14F-4D97-AF65-F5344CB8AC3E}">
        <p14:creationId xmlns:p14="http://schemas.microsoft.com/office/powerpoint/2010/main" val="397933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E9DC7A31-98AF-2BEB-D77C-3F82C7077052}"/>
              </a:ext>
            </a:extLst>
          </p:cNvPr>
          <p:cNvSpPr>
            <a:spLocks noGrp="1"/>
          </p:cNvSpPr>
          <p:nvPr>
            <p:ph type="title"/>
          </p:nvPr>
        </p:nvSpPr>
        <p:spPr>
          <a:xfrm>
            <a:off x="838200" y="365126"/>
            <a:ext cx="10515600" cy="538258"/>
          </a:xfrm>
        </p:spPr>
        <p:txBody>
          <a:bodyPr>
            <a:normAutofit fontScale="90000"/>
          </a:bodyPr>
          <a:lstStyle/>
          <a:p>
            <a:pPr algn="ctr"/>
            <a:r>
              <a:rPr lang="en-US" b="1" dirty="0">
                <a:solidFill>
                  <a:srgbClr val="FF0000"/>
                </a:solidFill>
              </a:rPr>
              <a:t>APPLIANCES </a:t>
            </a:r>
          </a:p>
        </p:txBody>
      </p:sp>
      <p:sp>
        <p:nvSpPr>
          <p:cNvPr id="2" name="Content Placeholder 1"/>
          <p:cNvSpPr>
            <a:spLocks noGrp="1"/>
          </p:cNvSpPr>
          <p:nvPr>
            <p:ph sz="half" idx="1"/>
          </p:nvPr>
        </p:nvSpPr>
        <p:spPr>
          <a:xfrm>
            <a:off x="319489" y="903384"/>
            <a:ext cx="11556693" cy="5673686"/>
          </a:xfrm>
        </p:spPr>
        <p:txBody>
          <a:bodyPr>
            <a:normAutofit fontScale="77500" lnSpcReduction="20000"/>
          </a:bodyPr>
          <a:lstStyle/>
          <a:p>
            <a:pPr lvl="0"/>
            <a:r>
              <a:rPr lang="en-US" dirty="0"/>
              <a:t>Put together a flyer to be sent out to the residents quarterly and put it in the move in packet on what can go in the disposal, care for appliances, and so forth. Every community may have different items that the residents may need to know. You can always expand on it if you think of more items. </a:t>
            </a:r>
            <a:endParaRPr lang="en-US" dirty="0" smtClean="0"/>
          </a:p>
          <a:p>
            <a:pPr lvl="0"/>
            <a:r>
              <a:rPr lang="en-US" dirty="0" smtClean="0"/>
              <a:t>Garbage disposal – have the resident push the reset button first to see if it solves the problem </a:t>
            </a:r>
          </a:p>
          <a:p>
            <a:pPr lvl="0"/>
            <a:r>
              <a:rPr lang="en-US" dirty="0" smtClean="0"/>
              <a:t>Use </a:t>
            </a:r>
            <a:r>
              <a:rPr lang="en-US" dirty="0"/>
              <a:t>appliance paint to touch up minor scratches </a:t>
            </a:r>
          </a:p>
          <a:p>
            <a:pPr lvl="0"/>
            <a:r>
              <a:rPr lang="en-US" dirty="0"/>
              <a:t>If too warm in the refrigerator, check settings to see if they need adjustments </a:t>
            </a:r>
          </a:p>
          <a:p>
            <a:pPr lvl="0"/>
            <a:r>
              <a:rPr lang="en-US" dirty="0"/>
              <a:t>Dirty Dishwasher - Use citrus </a:t>
            </a:r>
            <a:r>
              <a:rPr lang="en-US" dirty="0" err="1"/>
              <a:t>kool-aid</a:t>
            </a:r>
            <a:r>
              <a:rPr lang="en-US" dirty="0"/>
              <a:t> powder in an empty cycle to remove dishwasher grease and scale</a:t>
            </a:r>
            <a:r>
              <a:rPr lang="en-US" dirty="0" smtClean="0"/>
              <a:t>.</a:t>
            </a:r>
            <a:endParaRPr lang="en-US" dirty="0"/>
          </a:p>
          <a:p>
            <a:pPr lvl="0"/>
            <a:r>
              <a:rPr lang="en-US" dirty="0"/>
              <a:t>Oven Temperature Accuracy – Put a small pile of sugar on foil and set the oven to 375 degrees. If it melts, the oven is hot. If it’s solid past 400 degrees, it’s running cool. </a:t>
            </a:r>
          </a:p>
          <a:p>
            <a:pPr lvl="0"/>
            <a:r>
              <a:rPr lang="en-US" dirty="0"/>
              <a:t>Resurfacing stainless steel appliances is cheaper than replacing the stainless surface. Does not remove dents though. </a:t>
            </a:r>
          </a:p>
          <a:p>
            <a:pPr lvl="0"/>
            <a:r>
              <a:rPr lang="en-US" dirty="0"/>
              <a:t>Vinegar helps remove foul odors from </a:t>
            </a:r>
            <a:r>
              <a:rPr lang="en-US" dirty="0" err="1"/>
              <a:t>sideload</a:t>
            </a:r>
            <a:r>
              <a:rPr lang="en-US" dirty="0"/>
              <a:t> washers better than bleach. Bleach is better at removing visible </a:t>
            </a:r>
            <a:r>
              <a:rPr lang="en-US" b="1" i="1" dirty="0"/>
              <a:t>mildew.</a:t>
            </a:r>
            <a:r>
              <a:rPr lang="en-US" dirty="0"/>
              <a:t> </a:t>
            </a:r>
          </a:p>
          <a:p>
            <a:pPr lvl="0"/>
            <a:r>
              <a:rPr lang="en-US" dirty="0"/>
              <a:t>Stainless steel sinks that have rust spots or rings you can make a paste out of comet and little water and use a soft sponge and gently rub in circles and it will usually remove it </a:t>
            </a:r>
          </a:p>
          <a:p>
            <a:pPr lvl="0"/>
            <a:r>
              <a:rPr lang="en-US" dirty="0"/>
              <a:t>Using a straight razor blade scrapper will remove the cooked on water/liquids of a glass top </a:t>
            </a:r>
            <a:r>
              <a:rPr lang="en-US" dirty="0" smtClean="0"/>
              <a:t>stove</a:t>
            </a:r>
            <a:endParaRPr lang="en-US" dirty="0"/>
          </a:p>
          <a:p>
            <a:pPr marL="0" lvl="0" indent="0">
              <a:buNone/>
            </a:pPr>
            <a:endParaRPr lang="en-US" dirty="0"/>
          </a:p>
        </p:txBody>
      </p:sp>
    </p:spTree>
    <p:extLst>
      <p:ext uri="{BB962C8B-B14F-4D97-AF65-F5344CB8AC3E}">
        <p14:creationId xmlns:p14="http://schemas.microsoft.com/office/powerpoint/2010/main" val="2605293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55D026C-6FD9-264F-D74C-53AC77CB62ED}"/>
              </a:ext>
            </a:extLst>
          </p:cNvPr>
          <p:cNvSpPr txBox="1"/>
          <p:nvPr/>
        </p:nvSpPr>
        <p:spPr>
          <a:xfrm>
            <a:off x="3048000" y="0"/>
            <a:ext cx="6096000" cy="655885"/>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1E4576E4-1923-3209-24EF-2E3432C67FED}"/>
              </a:ext>
            </a:extLst>
          </p:cNvPr>
          <p:cNvSpPr txBox="1"/>
          <p:nvPr/>
        </p:nvSpPr>
        <p:spPr>
          <a:xfrm>
            <a:off x="3048000" y="783772"/>
            <a:ext cx="6096000" cy="464294"/>
          </a:xfrm>
          <a:prstGeom prst="rect">
            <a:avLst/>
          </a:prstGeom>
          <a:noFill/>
        </p:spPr>
        <p:txBody>
          <a:bodyPr wrap="square">
            <a:spAutoFit/>
          </a:bodyPr>
          <a:lstStyle/>
          <a:p>
            <a:pPr marL="0" marR="0" algn="ctr">
              <a:lnSpc>
                <a:spcPct val="107000"/>
              </a:lnSpc>
              <a:spcAft>
                <a:spcPts val="800"/>
              </a:spcAft>
            </a:pPr>
            <a:r>
              <a:rPr lang="en-US" sz="2400" b="1" dirty="0">
                <a:effectLst/>
                <a:latin typeface="Copperplate Gothic Bold" panose="020E0705020206020404" pitchFamily="34" charset="0"/>
                <a:ea typeface="Calibri" panose="020F0502020204030204" pitchFamily="34" charset="0"/>
                <a:cs typeface="Times New Roman" panose="02020603050405020304" pitchFamily="18" charset="0"/>
              </a:rPr>
              <a:t>CABINETS/COUNTER TOPS</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C3164623-CE75-2B9E-B611-FAB555ADE85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8668" y="2273416"/>
            <a:ext cx="5881082" cy="3918271"/>
          </a:xfrm>
          <a:prstGeom prst="rect">
            <a:avLst/>
          </a:prstGeom>
        </p:spPr>
      </p:pic>
      <p:pic>
        <p:nvPicPr>
          <p:cNvPr id="8" name="Picture 7">
            <a:extLst>
              <a:ext uri="{FF2B5EF4-FFF2-40B4-BE49-F238E27FC236}">
                <a16:creationId xmlns:a16="http://schemas.microsoft.com/office/drawing/2014/main" xmlns="" id="{8A2FB01C-7F25-FAF5-CCA3-38B5B41AD3A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878972" y="2273417"/>
            <a:ext cx="5224360" cy="3918271"/>
          </a:xfrm>
          <a:prstGeom prst="rect">
            <a:avLst/>
          </a:prstGeom>
        </p:spPr>
      </p:pic>
    </p:spTree>
    <p:extLst>
      <p:ext uri="{BB962C8B-B14F-4D97-AF65-F5344CB8AC3E}">
        <p14:creationId xmlns:p14="http://schemas.microsoft.com/office/powerpoint/2010/main" val="3526137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4A09B23-B27F-D794-17C7-8A4673A2CEB7}"/>
              </a:ext>
            </a:extLst>
          </p:cNvPr>
          <p:cNvSpPr>
            <a:spLocks noGrp="1"/>
          </p:cNvSpPr>
          <p:nvPr>
            <p:ph type="title"/>
          </p:nvPr>
        </p:nvSpPr>
        <p:spPr/>
        <p:txBody>
          <a:bodyPr/>
          <a:lstStyle/>
          <a:p>
            <a:pPr algn="ctr"/>
            <a:r>
              <a:rPr lang="en-US" b="1" dirty="0">
                <a:solidFill>
                  <a:srgbClr val="92D050"/>
                </a:solidFill>
              </a:rPr>
              <a:t>Cabinets/ Counter tops </a:t>
            </a:r>
          </a:p>
        </p:txBody>
      </p:sp>
      <p:sp>
        <p:nvSpPr>
          <p:cNvPr id="7" name="Text Placeholder 6">
            <a:extLst>
              <a:ext uri="{FF2B5EF4-FFF2-40B4-BE49-F238E27FC236}">
                <a16:creationId xmlns:a16="http://schemas.microsoft.com/office/drawing/2014/main" xmlns="" id="{D9BE1A0D-842C-6DC6-A1AD-0AE2D3ED85BF}"/>
              </a:ext>
            </a:extLst>
          </p:cNvPr>
          <p:cNvSpPr>
            <a:spLocks noGrp="1"/>
          </p:cNvSpPr>
          <p:nvPr>
            <p:ph type="body" idx="1"/>
          </p:nvPr>
        </p:nvSpPr>
        <p:spPr/>
        <p:txBody>
          <a:bodyPr>
            <a:normAutofit/>
          </a:bodyPr>
          <a:lstStyle/>
          <a:p>
            <a:r>
              <a:rPr lang="en-US" dirty="0"/>
              <a:t>Always sand and clean cabinets with a degreaser before painting. </a:t>
            </a:r>
          </a:p>
        </p:txBody>
      </p:sp>
      <p:pic>
        <p:nvPicPr>
          <p:cNvPr id="12" name="Content Placeholder 11">
            <a:extLst>
              <a:ext uri="{FF2B5EF4-FFF2-40B4-BE49-F238E27FC236}">
                <a16:creationId xmlns:a16="http://schemas.microsoft.com/office/drawing/2014/main" xmlns="" id="{6E37092E-C6F5-3D4C-5C3F-FB596F3BE25C}"/>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896741"/>
            <a:ext cx="5157787" cy="2901255"/>
          </a:xfrm>
        </p:spPr>
      </p:pic>
      <p:sp>
        <p:nvSpPr>
          <p:cNvPr id="9" name="Text Placeholder 8">
            <a:extLst>
              <a:ext uri="{FF2B5EF4-FFF2-40B4-BE49-F238E27FC236}">
                <a16:creationId xmlns:a16="http://schemas.microsoft.com/office/drawing/2014/main" xmlns="" id="{208DCC54-C2BC-86F0-14AC-66F913C98BDF}"/>
              </a:ext>
            </a:extLst>
          </p:cNvPr>
          <p:cNvSpPr>
            <a:spLocks noGrp="1"/>
          </p:cNvSpPr>
          <p:nvPr>
            <p:ph type="body" sz="quarter" idx="3"/>
          </p:nvPr>
        </p:nvSpPr>
        <p:spPr/>
        <p:txBody>
          <a:bodyPr>
            <a:normAutofit fontScale="70000" lnSpcReduction="20000"/>
          </a:bodyPr>
          <a:lstStyle/>
          <a:p>
            <a:r>
              <a:rPr lang="en-US" dirty="0"/>
              <a:t>Failure to sand and clean cabinets before paint leads to scratches, chips and ware to cabinets. This also means longer turn time when resident moves out or even multiple work orders.  </a:t>
            </a:r>
          </a:p>
        </p:txBody>
      </p:sp>
      <p:pic>
        <p:nvPicPr>
          <p:cNvPr id="14" name="Content Placeholder 13">
            <a:extLst>
              <a:ext uri="{FF2B5EF4-FFF2-40B4-BE49-F238E27FC236}">
                <a16:creationId xmlns:a16="http://schemas.microsoft.com/office/drawing/2014/main" xmlns="" id="{EE672615-F619-BA09-7840-41CE011E61E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432410" y="3006726"/>
            <a:ext cx="2922323" cy="2606674"/>
          </a:xfrm>
        </p:spPr>
      </p:pic>
    </p:spTree>
    <p:extLst>
      <p:ext uri="{BB962C8B-B14F-4D97-AF65-F5344CB8AC3E}">
        <p14:creationId xmlns:p14="http://schemas.microsoft.com/office/powerpoint/2010/main" val="2442181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615E20-0ED5-331F-AA4C-E610DDAA931D}"/>
              </a:ext>
            </a:extLst>
          </p:cNvPr>
          <p:cNvSpPr>
            <a:spLocks noGrp="1"/>
          </p:cNvSpPr>
          <p:nvPr>
            <p:ph type="title"/>
          </p:nvPr>
        </p:nvSpPr>
        <p:spPr>
          <a:xfrm>
            <a:off x="839788" y="457200"/>
            <a:ext cx="3932237" cy="1109133"/>
          </a:xfrm>
        </p:spPr>
        <p:txBody>
          <a:bodyPr/>
          <a:lstStyle/>
          <a:p>
            <a:pPr algn="ctr"/>
            <a:r>
              <a:rPr lang="en-US" b="1" dirty="0">
                <a:solidFill>
                  <a:srgbClr val="92D050"/>
                </a:solidFill>
              </a:rPr>
              <a:t>Cabinets and Counter tops </a:t>
            </a:r>
          </a:p>
        </p:txBody>
      </p:sp>
      <p:pic>
        <p:nvPicPr>
          <p:cNvPr id="6" name="Content Placeholder 5">
            <a:extLst>
              <a:ext uri="{FF2B5EF4-FFF2-40B4-BE49-F238E27FC236}">
                <a16:creationId xmlns:a16="http://schemas.microsoft.com/office/drawing/2014/main" xmlns="" id="{9131354E-D6F1-D3A1-7C4E-4DDC5EB289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4288" y="2152650"/>
            <a:ext cx="3810000" cy="2543175"/>
          </a:xfrm>
        </p:spPr>
      </p:pic>
      <p:sp>
        <p:nvSpPr>
          <p:cNvPr id="4" name="Text Placeholder 3">
            <a:extLst>
              <a:ext uri="{FF2B5EF4-FFF2-40B4-BE49-F238E27FC236}">
                <a16:creationId xmlns:a16="http://schemas.microsoft.com/office/drawing/2014/main" xmlns="" id="{C36204CD-871C-B30B-D5BA-AFFD3BBA6DDA}"/>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Use shims to ensure cabinets are level. </a:t>
            </a:r>
          </a:p>
          <a:p>
            <a:pPr marL="285750" indent="-285750">
              <a:buFont typeface="Arial" panose="020B0604020202020204" pitchFamily="34" charset="0"/>
              <a:buChar char="•"/>
            </a:pPr>
            <a:r>
              <a:rPr lang="en-US" dirty="0"/>
              <a:t>Always predrill your hose before screwing them to the wall. This helps prevent splitting the wood. </a:t>
            </a:r>
          </a:p>
          <a:p>
            <a:pPr marL="285750" indent="-285750">
              <a:buFont typeface="Arial" panose="020B0604020202020204" pitchFamily="34" charset="0"/>
              <a:buChar char="•"/>
            </a:pPr>
            <a:r>
              <a:rPr lang="en-US" dirty="0"/>
              <a:t>Assemble wall cabinets on the floor then hang them on the wall together. </a:t>
            </a:r>
          </a:p>
          <a:p>
            <a:endParaRPr lang="en-US" dirty="0"/>
          </a:p>
          <a:p>
            <a:endParaRPr lang="en-US" dirty="0"/>
          </a:p>
        </p:txBody>
      </p:sp>
    </p:spTree>
    <p:extLst>
      <p:ext uri="{BB962C8B-B14F-4D97-AF65-F5344CB8AC3E}">
        <p14:creationId xmlns:p14="http://schemas.microsoft.com/office/powerpoint/2010/main" val="401580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4A09B23-B27F-D794-17C7-8A4673A2CEB7}"/>
              </a:ext>
            </a:extLst>
          </p:cNvPr>
          <p:cNvSpPr>
            <a:spLocks noGrp="1"/>
          </p:cNvSpPr>
          <p:nvPr>
            <p:ph type="title"/>
          </p:nvPr>
        </p:nvSpPr>
        <p:spPr>
          <a:xfrm>
            <a:off x="862071" y="95613"/>
            <a:ext cx="10515600" cy="1325563"/>
          </a:xfrm>
        </p:spPr>
        <p:txBody>
          <a:bodyPr/>
          <a:lstStyle/>
          <a:p>
            <a:pPr algn="ctr"/>
            <a:r>
              <a:rPr lang="en-US" b="1" dirty="0" smtClean="0">
                <a:solidFill>
                  <a:srgbClr val="92D050"/>
                </a:solidFill>
              </a:rPr>
              <a:t>Cabinets/Counter </a:t>
            </a:r>
            <a:r>
              <a:rPr lang="en-US" b="1" dirty="0">
                <a:solidFill>
                  <a:srgbClr val="92D050"/>
                </a:solidFill>
              </a:rPr>
              <a:t>tops </a:t>
            </a:r>
          </a:p>
        </p:txBody>
      </p:sp>
      <p:sp>
        <p:nvSpPr>
          <p:cNvPr id="5" name="Content Placeholder 4"/>
          <p:cNvSpPr>
            <a:spLocks noGrp="1"/>
          </p:cNvSpPr>
          <p:nvPr>
            <p:ph sz="half" idx="2"/>
          </p:nvPr>
        </p:nvSpPr>
        <p:spPr>
          <a:xfrm>
            <a:off x="264406" y="1421176"/>
            <a:ext cx="11710930" cy="5233012"/>
          </a:xfrm>
        </p:spPr>
        <p:txBody>
          <a:bodyPr>
            <a:normAutofit/>
          </a:bodyPr>
          <a:lstStyle/>
          <a:p>
            <a:pPr lvl="0"/>
            <a:r>
              <a:rPr lang="en-US" sz="2050" dirty="0"/>
              <a:t>For removing stains from granite, use a baking soda and vinegar paste. place a good amount on the stain then cover it with saran  wrap and tape it down. Leave it for 48 hours. It should help pull the stain out. </a:t>
            </a:r>
          </a:p>
          <a:p>
            <a:pPr lvl="0"/>
            <a:r>
              <a:rPr lang="en-US" sz="2050" dirty="0"/>
              <a:t>Paint in the morning so you can do a second coat in the afternoon </a:t>
            </a:r>
          </a:p>
          <a:p>
            <a:pPr lvl="0"/>
            <a:r>
              <a:rPr lang="en-US" sz="2050" dirty="0"/>
              <a:t>Use the original screws </a:t>
            </a:r>
          </a:p>
          <a:p>
            <a:pPr lvl="0"/>
            <a:r>
              <a:rPr lang="en-US" sz="2050" dirty="0"/>
              <a:t>Lightly sand cabinets before painting </a:t>
            </a:r>
          </a:p>
          <a:p>
            <a:pPr lvl="0"/>
            <a:r>
              <a:rPr lang="en-US" sz="2050" dirty="0"/>
              <a:t>Wall cabinets first – level, cabinet screws, shims </a:t>
            </a:r>
          </a:p>
          <a:p>
            <a:pPr lvl="0"/>
            <a:r>
              <a:rPr lang="en-US" sz="2050" dirty="0"/>
              <a:t>Instead of shims - screw cabinet to wall, place clamp loosen screw, and screw together then tighten screw </a:t>
            </a:r>
          </a:p>
          <a:p>
            <a:pPr lvl="0"/>
            <a:r>
              <a:rPr lang="en-US" sz="2050" dirty="0"/>
              <a:t>Write your map out on the wall before hanging cabinets </a:t>
            </a:r>
          </a:p>
          <a:p>
            <a:pPr lvl="0"/>
            <a:r>
              <a:rPr lang="en-US" sz="2050" dirty="0"/>
              <a:t>Dropping in a glass cutting board on a bad part of the top instead of replacing the entire top </a:t>
            </a:r>
          </a:p>
          <a:p>
            <a:pPr lvl="0"/>
            <a:r>
              <a:rPr lang="en-US" sz="2050" dirty="0"/>
              <a:t>Put cabinets together on the floor, then hang together to ensure they’ll be even </a:t>
            </a:r>
          </a:p>
          <a:p>
            <a:pPr lvl="0"/>
            <a:r>
              <a:rPr lang="en-US" sz="2050" dirty="0"/>
              <a:t>Replace only the portion that is damaged </a:t>
            </a:r>
          </a:p>
          <a:p>
            <a:pPr lvl="0"/>
            <a:r>
              <a:rPr lang="en-US" sz="2050" dirty="0"/>
              <a:t>Light scratches, rub the cabinet with a walnut or almond </a:t>
            </a:r>
          </a:p>
          <a:p>
            <a:pPr lvl="0"/>
            <a:r>
              <a:rPr lang="en-US" sz="2050" dirty="0"/>
              <a:t>Small chip in granite or quartz: Mix super glue with baking soda. Then lightly sand with high grit sandpaper</a:t>
            </a:r>
            <a:r>
              <a:rPr lang="en-US" sz="2050" dirty="0" smtClean="0"/>
              <a:t>.</a:t>
            </a:r>
            <a:endParaRPr lang="en-US" sz="2050" dirty="0"/>
          </a:p>
        </p:txBody>
      </p:sp>
    </p:spTree>
    <p:extLst>
      <p:ext uri="{BB962C8B-B14F-4D97-AF65-F5344CB8AC3E}">
        <p14:creationId xmlns:p14="http://schemas.microsoft.com/office/powerpoint/2010/main" val="3415538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A457566-960E-488E-917C-BBD862DBB460}"/>
              </a:ext>
            </a:extLst>
          </p:cNvPr>
          <p:cNvSpPr txBox="1"/>
          <p:nvPr/>
        </p:nvSpPr>
        <p:spPr>
          <a:xfrm>
            <a:off x="3048000" y="0"/>
            <a:ext cx="6096000" cy="655885"/>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B1701421-725A-771E-41E2-49020674BFAE}"/>
              </a:ext>
            </a:extLst>
          </p:cNvPr>
          <p:cNvSpPr txBox="1"/>
          <p:nvPr/>
        </p:nvSpPr>
        <p:spPr>
          <a:xfrm>
            <a:off x="3048000" y="783772"/>
            <a:ext cx="6096000" cy="468077"/>
          </a:xfrm>
          <a:prstGeom prst="rect">
            <a:avLst/>
          </a:prstGeom>
          <a:noFill/>
        </p:spPr>
        <p:txBody>
          <a:bodyPr wrap="square">
            <a:spAutoFit/>
          </a:bodyPr>
          <a:lstStyle/>
          <a:p>
            <a:pPr marL="0" marR="0" algn="ctr">
              <a:lnSpc>
                <a:spcPct val="107000"/>
              </a:lnSpc>
              <a:spcAft>
                <a:spcPts val="800"/>
              </a:spcAft>
            </a:pPr>
            <a:r>
              <a:rPr lang="en-US" sz="2400" b="1" dirty="0">
                <a:effectLst/>
                <a:latin typeface="Copperplate Gothic Bold" panose="020E0705020206020404" pitchFamily="34" charset="0"/>
                <a:ea typeface="Calibri" panose="020F0502020204030204" pitchFamily="34" charset="0"/>
                <a:cs typeface="Times New Roman" panose="02020603050405020304" pitchFamily="18" charset="0"/>
              </a:rPr>
              <a:t>ELECTRICAL</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6BECA3EE-FCC3-DCE0-10DC-5CE6359BBD9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4008628"/>
            <a:ext cx="4275127" cy="2849372"/>
          </a:xfrm>
          <a:prstGeom prst="rect">
            <a:avLst/>
          </a:prstGeom>
        </p:spPr>
      </p:pic>
      <p:pic>
        <p:nvPicPr>
          <p:cNvPr id="9" name="Picture 8">
            <a:extLst>
              <a:ext uri="{FF2B5EF4-FFF2-40B4-BE49-F238E27FC236}">
                <a16:creationId xmlns:a16="http://schemas.microsoft.com/office/drawing/2014/main" xmlns="" id="{1D4CA482-2E7B-6185-B1AF-13594A10977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8082464" y="4155828"/>
            <a:ext cx="4109536" cy="2702172"/>
          </a:xfrm>
          <a:prstGeom prst="rect">
            <a:avLst/>
          </a:prstGeom>
        </p:spPr>
      </p:pic>
      <p:pic>
        <p:nvPicPr>
          <p:cNvPr id="12" name="Picture 11">
            <a:extLst>
              <a:ext uri="{FF2B5EF4-FFF2-40B4-BE49-F238E27FC236}">
                <a16:creationId xmlns:a16="http://schemas.microsoft.com/office/drawing/2014/main" xmlns="" id="{1D9DE235-00B5-747E-0E25-9A2EF9816D50}"/>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8082464" y="1251849"/>
            <a:ext cx="4109536" cy="2351813"/>
          </a:xfrm>
          <a:prstGeom prst="rect">
            <a:avLst/>
          </a:prstGeom>
        </p:spPr>
      </p:pic>
      <p:pic>
        <p:nvPicPr>
          <p:cNvPr id="14" name="Picture 13">
            <a:extLst>
              <a:ext uri="{FF2B5EF4-FFF2-40B4-BE49-F238E27FC236}">
                <a16:creationId xmlns:a16="http://schemas.microsoft.com/office/drawing/2014/main" xmlns="" id="{75384FBD-D448-DE29-B789-3CBB155C7C1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1" y="1249959"/>
            <a:ext cx="4275126" cy="2650921"/>
          </a:xfrm>
          <a:prstGeom prst="rect">
            <a:avLst/>
          </a:prstGeom>
        </p:spPr>
      </p:pic>
    </p:spTree>
    <p:extLst>
      <p:ext uri="{BB962C8B-B14F-4D97-AF65-F5344CB8AC3E}">
        <p14:creationId xmlns:p14="http://schemas.microsoft.com/office/powerpoint/2010/main" val="3262927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E75742-E7A2-7278-8CD7-AFE3D5C4C368}"/>
              </a:ext>
            </a:extLst>
          </p:cNvPr>
          <p:cNvSpPr>
            <a:spLocks noGrp="1"/>
          </p:cNvSpPr>
          <p:nvPr>
            <p:ph type="title"/>
          </p:nvPr>
        </p:nvSpPr>
        <p:spPr>
          <a:xfrm>
            <a:off x="839788" y="457200"/>
            <a:ext cx="3932237" cy="999067"/>
          </a:xfrm>
        </p:spPr>
        <p:txBody>
          <a:bodyPr/>
          <a:lstStyle/>
          <a:p>
            <a:pPr algn="ctr"/>
            <a:r>
              <a:rPr lang="en-US" b="1" dirty="0">
                <a:solidFill>
                  <a:schemeClr val="accent1">
                    <a:lumMod val="75000"/>
                  </a:schemeClr>
                </a:solidFill>
              </a:rPr>
              <a:t>Electrical </a:t>
            </a:r>
          </a:p>
        </p:txBody>
      </p:sp>
      <p:pic>
        <p:nvPicPr>
          <p:cNvPr id="6" name="Content Placeholder 5">
            <a:extLst>
              <a:ext uri="{FF2B5EF4-FFF2-40B4-BE49-F238E27FC236}">
                <a16:creationId xmlns:a16="http://schemas.microsoft.com/office/drawing/2014/main" xmlns="" id="{F0C00E21-1170-5AA4-12FC-E742D52A1F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02400" y="2209800"/>
            <a:ext cx="4106333" cy="3318933"/>
          </a:xfrm>
        </p:spPr>
      </p:pic>
      <p:sp>
        <p:nvSpPr>
          <p:cNvPr id="4" name="Text Placeholder 3">
            <a:extLst>
              <a:ext uri="{FF2B5EF4-FFF2-40B4-BE49-F238E27FC236}">
                <a16:creationId xmlns:a16="http://schemas.microsoft.com/office/drawing/2014/main" xmlns="" id="{863CDCBC-F025-11ED-8DFA-E92918158A58}"/>
              </a:ext>
            </a:extLst>
          </p:cNvPr>
          <p:cNvSpPr>
            <a:spLocks noGrp="1"/>
          </p:cNvSpPr>
          <p:nvPr>
            <p:ph type="body" sz="half" idx="2"/>
          </p:nvPr>
        </p:nvSpPr>
        <p:spPr/>
        <p:txBody>
          <a:bodyPr/>
          <a:lstStyle/>
          <a:p>
            <a:r>
              <a:rPr lang="en-US" dirty="0"/>
              <a:t>It is important to have and use your multi meter when dealing with electricity. Checking the calibration on the meter every couple of months is important and always store it in a case to help prevent damage. </a:t>
            </a:r>
          </a:p>
        </p:txBody>
      </p:sp>
    </p:spTree>
    <p:extLst>
      <p:ext uri="{BB962C8B-B14F-4D97-AF65-F5344CB8AC3E}">
        <p14:creationId xmlns:p14="http://schemas.microsoft.com/office/powerpoint/2010/main" val="490466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79FAA-33E7-B427-98FB-12A0731D8B3E}"/>
              </a:ext>
            </a:extLst>
          </p:cNvPr>
          <p:cNvSpPr>
            <a:spLocks noGrp="1"/>
          </p:cNvSpPr>
          <p:nvPr>
            <p:ph type="title"/>
          </p:nvPr>
        </p:nvSpPr>
        <p:spPr/>
        <p:txBody>
          <a:bodyPr/>
          <a:lstStyle/>
          <a:p>
            <a:pPr algn="ctr"/>
            <a:r>
              <a:rPr lang="en-US" b="1" dirty="0">
                <a:solidFill>
                  <a:schemeClr val="accent1">
                    <a:lumMod val="75000"/>
                  </a:schemeClr>
                </a:solidFill>
              </a:rPr>
              <a:t>Electrical </a:t>
            </a:r>
          </a:p>
        </p:txBody>
      </p:sp>
      <p:sp>
        <p:nvSpPr>
          <p:cNvPr id="3" name="Text Placeholder 2">
            <a:extLst>
              <a:ext uri="{FF2B5EF4-FFF2-40B4-BE49-F238E27FC236}">
                <a16:creationId xmlns:a16="http://schemas.microsoft.com/office/drawing/2014/main" xmlns="" id="{0596A435-D5C8-E369-8530-F216CB9CFEFE}"/>
              </a:ext>
            </a:extLst>
          </p:cNvPr>
          <p:cNvSpPr>
            <a:spLocks noGrp="1"/>
          </p:cNvSpPr>
          <p:nvPr>
            <p:ph type="body" idx="1"/>
          </p:nvPr>
        </p:nvSpPr>
        <p:spPr/>
        <p:txBody>
          <a:bodyPr>
            <a:normAutofit/>
          </a:bodyPr>
          <a:lstStyle/>
          <a:p>
            <a:pPr algn="ctr"/>
            <a:r>
              <a:rPr lang="en-US" dirty="0"/>
              <a:t>Always turn off breakers before service. 	</a:t>
            </a:r>
          </a:p>
        </p:txBody>
      </p:sp>
      <p:pic>
        <p:nvPicPr>
          <p:cNvPr id="8" name="Content Placeholder 7">
            <a:extLst>
              <a:ext uri="{FF2B5EF4-FFF2-40B4-BE49-F238E27FC236}">
                <a16:creationId xmlns:a16="http://schemas.microsoft.com/office/drawing/2014/main" xmlns="" id="{F28DE354-27A8-0094-B385-D62D9CB5DF1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93794" y="3100520"/>
            <a:ext cx="3048000" cy="2275152"/>
          </a:xfrm>
        </p:spPr>
      </p:pic>
      <p:sp>
        <p:nvSpPr>
          <p:cNvPr id="5" name="Text Placeholder 4">
            <a:extLst>
              <a:ext uri="{FF2B5EF4-FFF2-40B4-BE49-F238E27FC236}">
                <a16:creationId xmlns:a16="http://schemas.microsoft.com/office/drawing/2014/main" xmlns="" id="{6FA4B3AE-657D-C49A-3164-3E5F8A0019F2}"/>
              </a:ext>
            </a:extLst>
          </p:cNvPr>
          <p:cNvSpPr>
            <a:spLocks noGrp="1"/>
          </p:cNvSpPr>
          <p:nvPr>
            <p:ph type="body" sz="quarter" idx="3"/>
          </p:nvPr>
        </p:nvSpPr>
        <p:spPr/>
        <p:txBody>
          <a:bodyPr>
            <a:normAutofit fontScale="92500" lnSpcReduction="20000"/>
          </a:bodyPr>
          <a:lstStyle/>
          <a:p>
            <a:r>
              <a:rPr lang="en-US" dirty="0"/>
              <a:t>It is important to turn breakers off before service to prevent an injury or even a fire. Always check, check, and recheck. </a:t>
            </a:r>
          </a:p>
        </p:txBody>
      </p:sp>
      <p:pic>
        <p:nvPicPr>
          <p:cNvPr id="10" name="Content Placeholder 9">
            <a:extLst>
              <a:ext uri="{FF2B5EF4-FFF2-40B4-BE49-F238E27FC236}">
                <a16:creationId xmlns:a16="http://schemas.microsoft.com/office/drawing/2014/main" xmlns="" id="{EDECE9C4-AD1F-C11C-5400-C0DC95E3215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2032793" y="3100520"/>
            <a:ext cx="2581539" cy="2462741"/>
          </a:xfrm>
        </p:spPr>
      </p:pic>
    </p:spTree>
    <p:extLst>
      <p:ext uri="{BB962C8B-B14F-4D97-AF65-F5344CB8AC3E}">
        <p14:creationId xmlns:p14="http://schemas.microsoft.com/office/powerpoint/2010/main" val="355888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79FAA-33E7-B427-98FB-12A0731D8B3E}"/>
              </a:ext>
            </a:extLst>
          </p:cNvPr>
          <p:cNvSpPr>
            <a:spLocks noGrp="1"/>
          </p:cNvSpPr>
          <p:nvPr>
            <p:ph type="title"/>
          </p:nvPr>
        </p:nvSpPr>
        <p:spPr>
          <a:xfrm>
            <a:off x="740636" y="155804"/>
            <a:ext cx="10515600" cy="571309"/>
          </a:xfrm>
        </p:spPr>
        <p:txBody>
          <a:bodyPr>
            <a:normAutofit fontScale="90000"/>
          </a:bodyPr>
          <a:lstStyle/>
          <a:p>
            <a:pPr algn="ctr"/>
            <a:r>
              <a:rPr lang="en-US" b="1" dirty="0">
                <a:solidFill>
                  <a:schemeClr val="accent1">
                    <a:lumMod val="75000"/>
                  </a:schemeClr>
                </a:solidFill>
              </a:rPr>
              <a:t>Electrical </a:t>
            </a:r>
          </a:p>
        </p:txBody>
      </p:sp>
      <p:sp>
        <p:nvSpPr>
          <p:cNvPr id="3" name="Text Placeholder 2">
            <a:extLst>
              <a:ext uri="{FF2B5EF4-FFF2-40B4-BE49-F238E27FC236}">
                <a16:creationId xmlns:a16="http://schemas.microsoft.com/office/drawing/2014/main" xmlns="" id="{0596A435-D5C8-E369-8530-F216CB9CFEFE}"/>
              </a:ext>
            </a:extLst>
          </p:cNvPr>
          <p:cNvSpPr>
            <a:spLocks noGrp="1"/>
          </p:cNvSpPr>
          <p:nvPr>
            <p:ph type="body" idx="1"/>
          </p:nvPr>
        </p:nvSpPr>
        <p:spPr>
          <a:xfrm>
            <a:off x="264406" y="997026"/>
            <a:ext cx="11732964" cy="5860974"/>
          </a:xfrm>
        </p:spPr>
        <p:txBody>
          <a:bodyPr>
            <a:normAutofit fontScale="92500" lnSpcReduction="10000"/>
          </a:bodyPr>
          <a:lstStyle/>
          <a:p>
            <a:pPr marL="342900" lvl="0" indent="-342900">
              <a:buFont typeface="Arial" panose="020B0604020202020204" pitchFamily="34" charset="0"/>
              <a:buChar char="•"/>
            </a:pPr>
            <a:r>
              <a:rPr lang="en-US" dirty="0"/>
              <a:t>Washers locked and won’t open – resetting breaker for a couple of minutes usually fixes this (resets control board) </a:t>
            </a:r>
          </a:p>
          <a:p>
            <a:pPr marL="342900" lvl="0" indent="-342900">
              <a:buFont typeface="Arial" panose="020B0604020202020204" pitchFamily="34" charset="0"/>
              <a:buChar char="•"/>
            </a:pPr>
            <a:r>
              <a:rPr lang="en-US" dirty="0"/>
              <a:t>Same thing for dryers on multiple issues that can occur </a:t>
            </a:r>
          </a:p>
          <a:p>
            <a:pPr marL="342900" lvl="0" indent="-342900">
              <a:buFont typeface="Arial" panose="020B0604020202020204" pitchFamily="34" charset="0"/>
              <a:buChar char="•"/>
            </a:pPr>
            <a:r>
              <a:rPr lang="en-US" dirty="0"/>
              <a:t>Take pictures before moving or disconnecting anything to know how it was hooked up before </a:t>
            </a:r>
          </a:p>
          <a:p>
            <a:pPr marL="342900" lvl="0" indent="-342900">
              <a:buFont typeface="Arial" panose="020B0604020202020204" pitchFamily="34" charset="0"/>
              <a:buChar char="•"/>
            </a:pPr>
            <a:r>
              <a:rPr lang="en-US" dirty="0"/>
              <a:t>Detailed troubleshooting guides for common electrical problems </a:t>
            </a:r>
          </a:p>
          <a:p>
            <a:pPr marL="342900" lvl="0" indent="-342900">
              <a:buFont typeface="Arial" panose="020B0604020202020204" pitchFamily="34" charset="0"/>
              <a:buChar char="•"/>
            </a:pPr>
            <a:r>
              <a:rPr lang="en-US" dirty="0"/>
              <a:t>Have the right tools </a:t>
            </a:r>
          </a:p>
          <a:p>
            <a:pPr marL="342900" lvl="0" indent="-342900">
              <a:buFont typeface="Arial" panose="020B0604020202020204" pitchFamily="34" charset="0"/>
              <a:buChar char="•"/>
            </a:pPr>
            <a:r>
              <a:rPr lang="en-US" dirty="0"/>
              <a:t>Be brave. Se </a:t>
            </a:r>
            <a:r>
              <a:rPr lang="en-US" dirty="0" err="1"/>
              <a:t>valiente</a:t>
            </a:r>
            <a:r>
              <a:rPr lang="en-US" dirty="0"/>
              <a:t>! </a:t>
            </a:r>
          </a:p>
          <a:p>
            <a:pPr marL="342900" lvl="0" indent="-342900">
              <a:buFont typeface="Arial" panose="020B0604020202020204" pitchFamily="34" charset="0"/>
              <a:buChar char="•"/>
            </a:pPr>
            <a:r>
              <a:rPr lang="en-US" dirty="0"/>
              <a:t>Ceiling fan mount, toggle bolts </a:t>
            </a:r>
          </a:p>
          <a:p>
            <a:pPr marL="342900" lvl="0" indent="-342900">
              <a:buFont typeface="Arial" panose="020B0604020202020204" pitchFamily="34" charset="0"/>
              <a:buChar char="•"/>
            </a:pPr>
            <a:r>
              <a:rPr lang="en-US" dirty="0"/>
              <a:t>Trust your meter </a:t>
            </a:r>
          </a:p>
          <a:p>
            <a:pPr marL="342900" lvl="0" indent="-342900">
              <a:buFont typeface="Arial" panose="020B0604020202020204" pitchFamily="34" charset="0"/>
              <a:buChar char="•"/>
            </a:pPr>
            <a:r>
              <a:rPr lang="en-US" dirty="0"/>
              <a:t>Turn off breakers before services </a:t>
            </a:r>
          </a:p>
          <a:p>
            <a:pPr marL="342900" lvl="0" indent="-342900">
              <a:buFont typeface="Arial" panose="020B0604020202020204" pitchFamily="34" charset="0"/>
              <a:buChar char="•"/>
            </a:pPr>
            <a:r>
              <a:rPr lang="en-US" dirty="0"/>
              <a:t>Using remotes for rans instead of running wire </a:t>
            </a:r>
          </a:p>
          <a:p>
            <a:pPr marL="342900" lvl="0" indent="-342900">
              <a:buFont typeface="Arial" panose="020B0604020202020204" pitchFamily="34" charset="0"/>
              <a:buChar char="•"/>
            </a:pPr>
            <a:r>
              <a:rPr lang="en-US" dirty="0"/>
              <a:t>Whenever running wires underground on the exterior, always put it in a sizeable conduit. This way if the wire ever needed to be replaced for some reason, you can connect the new wire to one end and pull it through easily. They make a lube for this as well for long runs </a:t>
            </a:r>
          </a:p>
          <a:p>
            <a:pPr marL="342900" lvl="0" indent="-342900">
              <a:buFont typeface="Arial" panose="020B0604020202020204" pitchFamily="34" charset="0"/>
              <a:buChar char="•"/>
            </a:pPr>
            <a:r>
              <a:rPr lang="en-US" dirty="0"/>
              <a:t>If issues, check to tighten wires in outlet/light switch </a:t>
            </a:r>
          </a:p>
          <a:p>
            <a:pPr marL="342900" indent="-342900" algn="ctr">
              <a:buFont typeface="Arial" panose="020B0604020202020204" pitchFamily="34" charset="0"/>
              <a:buChar char="•"/>
            </a:pPr>
            <a:endParaRPr lang="en-US" dirty="0"/>
          </a:p>
        </p:txBody>
      </p:sp>
    </p:spTree>
    <p:extLst>
      <p:ext uri="{BB962C8B-B14F-4D97-AF65-F5344CB8AC3E}">
        <p14:creationId xmlns:p14="http://schemas.microsoft.com/office/powerpoint/2010/main" val="1338245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C9E1967-E8D9-FFFB-0E4D-AC46DCB403F1}"/>
              </a:ext>
            </a:extLst>
          </p:cNvPr>
          <p:cNvSpPr txBox="1"/>
          <p:nvPr/>
        </p:nvSpPr>
        <p:spPr>
          <a:xfrm>
            <a:off x="3048000" y="0"/>
            <a:ext cx="6096000" cy="655885"/>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584CC53E-1BD8-4550-A89B-4778892E98D7}"/>
              </a:ext>
            </a:extLst>
          </p:cNvPr>
          <p:cNvSpPr txBox="1"/>
          <p:nvPr/>
        </p:nvSpPr>
        <p:spPr>
          <a:xfrm>
            <a:off x="3048000" y="783772"/>
            <a:ext cx="6096000" cy="468077"/>
          </a:xfrm>
          <a:prstGeom prst="rect">
            <a:avLst/>
          </a:prstGeom>
          <a:noFill/>
        </p:spPr>
        <p:txBody>
          <a:bodyPr wrap="square">
            <a:spAutoFit/>
          </a:bodyPr>
          <a:lstStyle/>
          <a:p>
            <a:pPr marL="0" marR="0" algn="ctr">
              <a:lnSpc>
                <a:spcPct val="107000"/>
              </a:lnSpc>
              <a:spcAft>
                <a:spcPts val="800"/>
              </a:spcAft>
            </a:pPr>
            <a:r>
              <a:rPr lang="en-US" sz="2400" b="1" dirty="0">
                <a:effectLst/>
                <a:latin typeface="Copperplate Gothic Bold" panose="020E0705020206020404" pitchFamily="34" charset="0"/>
                <a:ea typeface="Calibri" panose="020F0502020204030204" pitchFamily="34" charset="0"/>
                <a:cs typeface="Times New Roman" panose="02020603050405020304" pitchFamily="18" charset="0"/>
              </a:rPr>
              <a:t>GROUNDS</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96A919EA-9EAD-A9F4-1F32-C5466B5131D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6080" y="2492808"/>
            <a:ext cx="5975130" cy="3980576"/>
          </a:xfrm>
          <a:prstGeom prst="rect">
            <a:avLst/>
          </a:prstGeom>
        </p:spPr>
      </p:pic>
      <p:pic>
        <p:nvPicPr>
          <p:cNvPr id="7" name="Picture 6">
            <a:extLst>
              <a:ext uri="{FF2B5EF4-FFF2-40B4-BE49-F238E27FC236}">
                <a16:creationId xmlns:a16="http://schemas.microsoft.com/office/drawing/2014/main" xmlns="" id="{77EE0E24-D78B-ECBA-A312-BEEE4F221C6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205056" y="2492807"/>
            <a:ext cx="5970864" cy="3980576"/>
          </a:xfrm>
          <a:prstGeom prst="rect">
            <a:avLst/>
          </a:prstGeom>
        </p:spPr>
      </p:pic>
    </p:spTree>
    <p:extLst>
      <p:ext uri="{BB962C8B-B14F-4D97-AF65-F5344CB8AC3E}">
        <p14:creationId xmlns:p14="http://schemas.microsoft.com/office/powerpoint/2010/main" val="571065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163E093-F80D-D2A0-67BC-61005E052D09}"/>
              </a:ext>
            </a:extLst>
          </p:cNvPr>
          <p:cNvSpPr txBox="1"/>
          <p:nvPr/>
        </p:nvSpPr>
        <p:spPr>
          <a:xfrm>
            <a:off x="779478" y="659011"/>
            <a:ext cx="10633044" cy="5539978"/>
          </a:xfrm>
          <a:prstGeom prst="rect">
            <a:avLst/>
          </a:prstGeom>
          <a:noFill/>
        </p:spPr>
        <p:txBody>
          <a:bodyPr wrap="square">
            <a:spAutoFit/>
          </a:bodyPr>
          <a:lstStyle/>
          <a:p>
            <a:endParaRPr lang="en-US" b="1" dirty="0"/>
          </a:p>
          <a:p>
            <a:pPr>
              <a:buFont typeface="+mj-lt"/>
              <a:buAutoNum type="arabicPeriod"/>
            </a:pPr>
            <a:r>
              <a:rPr lang="en-US" sz="2400" b="1" dirty="0"/>
              <a:t>Choose Your Attitude</a:t>
            </a:r>
            <a:endParaRPr lang="en-US" sz="2400" dirty="0"/>
          </a:p>
          <a:p>
            <a:pPr marL="742950" lvl="1" indent="-285750">
              <a:buFont typeface="+mj-lt"/>
              <a:buAutoNum type="arabicPeriod"/>
            </a:pPr>
            <a:r>
              <a:rPr lang="en-US" sz="2400" dirty="0"/>
              <a:t>We have the power to choose our attitude, no matter the situation.</a:t>
            </a:r>
          </a:p>
          <a:p>
            <a:pPr marL="742950" lvl="1" indent="-285750">
              <a:buFont typeface="+mj-lt"/>
              <a:buAutoNum type="arabicPeriod"/>
            </a:pPr>
            <a:r>
              <a:rPr lang="en-US" sz="2400" dirty="0"/>
              <a:t>Employees can create a positive or negative environment based on how they choose to engage.</a:t>
            </a:r>
          </a:p>
          <a:p>
            <a:pPr>
              <a:buFont typeface="+mj-lt"/>
              <a:buAutoNum type="arabicPeriod"/>
            </a:pPr>
            <a:r>
              <a:rPr lang="en-US" sz="2400" b="1" dirty="0"/>
              <a:t>Play</a:t>
            </a:r>
            <a:endParaRPr lang="en-US" sz="2400" dirty="0"/>
          </a:p>
          <a:p>
            <a:pPr marL="742950" lvl="1" indent="-285750">
              <a:buFont typeface="+mj-lt"/>
              <a:buAutoNum type="arabicPeriod"/>
            </a:pPr>
            <a:r>
              <a:rPr lang="en-US" sz="2400" dirty="0"/>
              <a:t>Infuse fun and creativity into the workday.</a:t>
            </a:r>
          </a:p>
          <a:p>
            <a:pPr marL="742950" lvl="1" indent="-285750">
              <a:buFont typeface="+mj-lt"/>
              <a:buAutoNum type="arabicPeriod"/>
            </a:pPr>
            <a:r>
              <a:rPr lang="en-US" sz="2400" dirty="0"/>
              <a:t>When employees play and enjoy their tasks, morale and productivity increase.</a:t>
            </a:r>
          </a:p>
          <a:p>
            <a:pPr>
              <a:buFont typeface="+mj-lt"/>
              <a:buAutoNum type="arabicPeriod"/>
            </a:pPr>
            <a:r>
              <a:rPr lang="en-US" sz="2400" b="1" dirty="0"/>
              <a:t>Make Their Day</a:t>
            </a:r>
            <a:endParaRPr lang="en-US" sz="2400" dirty="0"/>
          </a:p>
          <a:p>
            <a:pPr marL="742950" lvl="1" indent="-285750">
              <a:buFont typeface="+mj-lt"/>
              <a:buAutoNum type="arabicPeriod"/>
            </a:pPr>
            <a:r>
              <a:rPr lang="en-US" sz="2400" dirty="0"/>
              <a:t>Focus on making each customer’s or colleague’s day better.</a:t>
            </a:r>
          </a:p>
          <a:p>
            <a:pPr marL="742950" lvl="1" indent="-285750">
              <a:buFont typeface="+mj-lt"/>
              <a:buAutoNum type="arabicPeriod"/>
            </a:pPr>
            <a:r>
              <a:rPr lang="en-US" sz="2400" dirty="0"/>
              <a:t>Small, meaningful actions can create a big impact.</a:t>
            </a:r>
          </a:p>
          <a:p>
            <a:pPr>
              <a:buFont typeface="+mj-lt"/>
              <a:buAutoNum type="arabicPeriod"/>
            </a:pPr>
            <a:r>
              <a:rPr lang="en-US" sz="2400" b="1" dirty="0"/>
              <a:t>Be Present</a:t>
            </a:r>
            <a:endParaRPr lang="en-US" sz="2400" dirty="0"/>
          </a:p>
          <a:p>
            <a:pPr marL="742950" lvl="1" indent="-285750">
              <a:buFont typeface="+mj-lt"/>
              <a:buAutoNum type="arabicPeriod"/>
            </a:pPr>
            <a:r>
              <a:rPr lang="en-US" sz="2400" dirty="0"/>
              <a:t>Engage fully in the moment.</a:t>
            </a:r>
          </a:p>
          <a:p>
            <a:pPr marL="742950" lvl="1" indent="-285750">
              <a:buFont typeface="+mj-lt"/>
              <a:buAutoNum type="arabicPeriod"/>
            </a:pPr>
            <a:r>
              <a:rPr lang="en-US" sz="2400" dirty="0"/>
              <a:t>Giving your full attention to what’s in front of you, whether it’s a customer or a colleague, leads to more meaningful interactions.</a:t>
            </a:r>
          </a:p>
        </p:txBody>
      </p:sp>
      <p:sp>
        <p:nvSpPr>
          <p:cNvPr id="4" name="TextBox 3">
            <a:extLst>
              <a:ext uri="{FF2B5EF4-FFF2-40B4-BE49-F238E27FC236}">
                <a16:creationId xmlns:a16="http://schemas.microsoft.com/office/drawing/2014/main" xmlns="" id="{26D0C3FA-E64D-900F-B3C5-9510EAC785B0}"/>
              </a:ext>
            </a:extLst>
          </p:cNvPr>
          <p:cNvSpPr txBox="1"/>
          <p:nvPr/>
        </p:nvSpPr>
        <p:spPr>
          <a:xfrm>
            <a:off x="113251" y="142612"/>
            <a:ext cx="11375471" cy="646331"/>
          </a:xfrm>
          <a:prstGeom prst="rect">
            <a:avLst/>
          </a:prstGeom>
          <a:noFill/>
        </p:spPr>
        <p:txBody>
          <a:bodyPr wrap="square" rtlCol="0">
            <a:spAutoFit/>
          </a:bodyPr>
          <a:lstStyle/>
          <a:p>
            <a:pPr algn="ctr"/>
            <a:r>
              <a:rPr lang="en-US" sz="3600" b="1" dirty="0">
                <a:latin typeface="Copperplate Gothic Bold" panose="020E0705020206020404" pitchFamily="34" charset="0"/>
              </a:rPr>
              <a:t>The Four Key Principles</a:t>
            </a:r>
            <a:endParaRPr lang="en-US" sz="3600" dirty="0">
              <a:latin typeface="Copperplate Gothic Bold" panose="020E0705020206020404" pitchFamily="34" charset="0"/>
            </a:endParaRPr>
          </a:p>
        </p:txBody>
      </p:sp>
    </p:spTree>
    <p:extLst>
      <p:ext uri="{BB962C8B-B14F-4D97-AF65-F5344CB8AC3E}">
        <p14:creationId xmlns:p14="http://schemas.microsoft.com/office/powerpoint/2010/main" val="2174101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9C8928-4C76-AD14-FE85-E2ABAC291F26}"/>
              </a:ext>
            </a:extLst>
          </p:cNvPr>
          <p:cNvSpPr>
            <a:spLocks noGrp="1"/>
          </p:cNvSpPr>
          <p:nvPr>
            <p:ph type="title"/>
          </p:nvPr>
        </p:nvSpPr>
        <p:spPr>
          <a:xfrm>
            <a:off x="839788" y="457200"/>
            <a:ext cx="3932237" cy="931333"/>
          </a:xfrm>
        </p:spPr>
        <p:txBody>
          <a:bodyPr/>
          <a:lstStyle/>
          <a:p>
            <a:pPr algn="ctr"/>
            <a:r>
              <a:rPr lang="en-US" b="1" dirty="0">
                <a:solidFill>
                  <a:schemeClr val="accent6">
                    <a:lumMod val="75000"/>
                  </a:schemeClr>
                </a:solidFill>
              </a:rPr>
              <a:t>Grounds</a:t>
            </a:r>
          </a:p>
        </p:txBody>
      </p:sp>
      <p:pic>
        <p:nvPicPr>
          <p:cNvPr id="8" name="Picture Placeholder 7">
            <a:extLst>
              <a:ext uri="{FF2B5EF4-FFF2-40B4-BE49-F238E27FC236}">
                <a16:creationId xmlns:a16="http://schemas.microsoft.com/office/drawing/2014/main" xmlns="" id="{E9158BD5-D8DA-07DE-3089-69BCB8DBBDF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904" b="2904"/>
          <a:stretch>
            <a:fillRect/>
          </a:stretch>
        </p:blipFill>
        <p:spPr/>
      </p:pic>
      <p:sp>
        <p:nvSpPr>
          <p:cNvPr id="4" name="Text Placeholder 3">
            <a:extLst>
              <a:ext uri="{FF2B5EF4-FFF2-40B4-BE49-F238E27FC236}">
                <a16:creationId xmlns:a16="http://schemas.microsoft.com/office/drawing/2014/main" xmlns="" id="{B3F4B7C5-5B2E-8A58-BDF6-F6BFAA6F6AC6}"/>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Place dog stations strategically around the community to help ensure minimum waste left behind. </a:t>
            </a:r>
          </a:p>
          <a:p>
            <a:pPr marL="285750" indent="-285750">
              <a:buFont typeface="Arial" panose="020B0604020202020204" pitchFamily="34" charset="0"/>
              <a:buChar char="•"/>
            </a:pPr>
            <a:r>
              <a:rPr lang="en-US" dirty="0"/>
              <a:t>Use questionnaire </a:t>
            </a:r>
            <a:r>
              <a:rPr lang="en-US" dirty="0" smtClean="0"/>
              <a:t>responses </a:t>
            </a:r>
            <a:r>
              <a:rPr lang="en-US" dirty="0"/>
              <a:t>to see if there are comments around certain locations that could use one. </a:t>
            </a:r>
          </a:p>
          <a:p>
            <a:pPr marL="285750" indent="-285750">
              <a:buFont typeface="Arial" panose="020B0604020202020204" pitchFamily="34" charset="0"/>
              <a:buChar char="•"/>
            </a:pPr>
            <a:r>
              <a:rPr lang="en-US" dirty="0"/>
              <a:t>While ridding around picking up trash, stop at each station to see if it needs emptied or needs refill on puppy gloves. </a:t>
            </a:r>
          </a:p>
          <a:p>
            <a:endParaRPr lang="en-US" dirty="0"/>
          </a:p>
        </p:txBody>
      </p:sp>
    </p:spTree>
    <p:extLst>
      <p:ext uri="{BB962C8B-B14F-4D97-AF65-F5344CB8AC3E}">
        <p14:creationId xmlns:p14="http://schemas.microsoft.com/office/powerpoint/2010/main" val="3923593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1FDAF5-AC91-AF8E-AF6F-BC8655433447}"/>
              </a:ext>
            </a:extLst>
          </p:cNvPr>
          <p:cNvSpPr>
            <a:spLocks noGrp="1"/>
          </p:cNvSpPr>
          <p:nvPr>
            <p:ph type="title"/>
          </p:nvPr>
        </p:nvSpPr>
        <p:spPr/>
        <p:txBody>
          <a:bodyPr/>
          <a:lstStyle/>
          <a:p>
            <a:pPr algn="ctr"/>
            <a:r>
              <a:rPr lang="en-US" b="1" dirty="0">
                <a:solidFill>
                  <a:schemeClr val="accent6">
                    <a:lumMod val="75000"/>
                  </a:schemeClr>
                </a:solidFill>
              </a:rPr>
              <a:t>Grounds </a:t>
            </a:r>
          </a:p>
        </p:txBody>
      </p:sp>
      <p:pic>
        <p:nvPicPr>
          <p:cNvPr id="6" name="Content Placeholder 5">
            <a:extLst>
              <a:ext uri="{FF2B5EF4-FFF2-40B4-BE49-F238E27FC236}">
                <a16:creationId xmlns:a16="http://schemas.microsoft.com/office/drawing/2014/main" xmlns="" id="{525CE0A1-3439-369A-8FF3-D4410743EF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1696" y="1947332"/>
            <a:ext cx="3932237" cy="3412067"/>
          </a:xfrm>
        </p:spPr>
      </p:pic>
      <p:sp>
        <p:nvSpPr>
          <p:cNvPr id="4" name="Text Placeholder 3">
            <a:extLst>
              <a:ext uri="{FF2B5EF4-FFF2-40B4-BE49-F238E27FC236}">
                <a16:creationId xmlns:a16="http://schemas.microsoft.com/office/drawing/2014/main" xmlns="" id="{99B3B78B-F662-97EA-7772-89B9BAD73E1C}"/>
              </a:ext>
            </a:extLst>
          </p:cNvPr>
          <p:cNvSpPr>
            <a:spLocks noGrp="1"/>
          </p:cNvSpPr>
          <p:nvPr>
            <p:ph type="body" sz="half" idx="2"/>
          </p:nvPr>
        </p:nvSpPr>
        <p:spPr/>
        <p:txBody>
          <a:bodyPr/>
          <a:lstStyle/>
          <a:p>
            <a:r>
              <a:rPr lang="en-US" dirty="0"/>
              <a:t>If possible, keep grabber and bucket on you at all times and pick up trash throughout the day when traveling on the property. This not only helps keep the property looking clean, but will benefit you the next morning while doing grounds. It is also beneficial to keep any trash cans throughout the property (grilling stations, activity centers, etc.) emptied to prevent trash from blowing to the ground.  </a:t>
            </a:r>
          </a:p>
        </p:txBody>
      </p:sp>
    </p:spTree>
    <p:extLst>
      <p:ext uri="{BB962C8B-B14F-4D97-AF65-F5344CB8AC3E}">
        <p14:creationId xmlns:p14="http://schemas.microsoft.com/office/powerpoint/2010/main" val="232079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1FDAF5-AC91-AF8E-AF6F-BC8655433447}"/>
              </a:ext>
            </a:extLst>
          </p:cNvPr>
          <p:cNvSpPr>
            <a:spLocks noGrp="1"/>
          </p:cNvSpPr>
          <p:nvPr>
            <p:ph type="title"/>
          </p:nvPr>
        </p:nvSpPr>
        <p:spPr>
          <a:xfrm>
            <a:off x="3472819" y="0"/>
            <a:ext cx="3932237" cy="592157"/>
          </a:xfrm>
        </p:spPr>
        <p:txBody>
          <a:bodyPr/>
          <a:lstStyle/>
          <a:p>
            <a:pPr algn="ctr"/>
            <a:r>
              <a:rPr lang="en-US" b="1" dirty="0">
                <a:solidFill>
                  <a:schemeClr val="accent6">
                    <a:lumMod val="75000"/>
                  </a:schemeClr>
                </a:solidFill>
              </a:rPr>
              <a:t>Grounds </a:t>
            </a:r>
          </a:p>
        </p:txBody>
      </p:sp>
      <p:sp>
        <p:nvSpPr>
          <p:cNvPr id="4" name="Text Placeholder 3">
            <a:extLst>
              <a:ext uri="{FF2B5EF4-FFF2-40B4-BE49-F238E27FC236}">
                <a16:creationId xmlns:a16="http://schemas.microsoft.com/office/drawing/2014/main" xmlns="" id="{99B3B78B-F662-97EA-7772-89B9BAD73E1C}"/>
              </a:ext>
            </a:extLst>
          </p:cNvPr>
          <p:cNvSpPr>
            <a:spLocks noGrp="1"/>
          </p:cNvSpPr>
          <p:nvPr>
            <p:ph type="body" sz="half" idx="2"/>
          </p:nvPr>
        </p:nvSpPr>
        <p:spPr>
          <a:xfrm>
            <a:off x="187287" y="592157"/>
            <a:ext cx="11810082" cy="6106098"/>
          </a:xfrm>
        </p:spPr>
        <p:txBody>
          <a:bodyPr/>
          <a:lstStyle/>
          <a:p>
            <a:pPr marL="285750" lvl="0" indent="-285750">
              <a:buFont typeface="Arial" panose="020B0604020202020204" pitchFamily="34" charset="0"/>
              <a:buChar char="•"/>
            </a:pPr>
            <a:r>
              <a:rPr lang="en-US" sz="1650" dirty="0"/>
              <a:t>Place dog stations strategically around the community to help ensure minimum waste left behind.  Use questionnaire responses to see if there are comments around certain locations that can use one. </a:t>
            </a:r>
          </a:p>
          <a:p>
            <a:pPr marL="285750" lvl="0" indent="-285750">
              <a:buFont typeface="Arial" panose="020B0604020202020204" pitchFamily="34" charset="0"/>
              <a:buChar char="•"/>
            </a:pPr>
            <a:r>
              <a:rPr lang="en-US" sz="1650" dirty="0"/>
              <a:t>Add single dog waste bag dispensers at each breezeway entrance to minimize pet waste in common areas. </a:t>
            </a:r>
          </a:p>
          <a:p>
            <a:pPr marL="285750" lvl="0" indent="-285750">
              <a:buFont typeface="Arial" panose="020B0604020202020204" pitchFamily="34" charset="0"/>
              <a:buChar char="•"/>
            </a:pPr>
            <a:r>
              <a:rPr lang="en-US" sz="1650" dirty="0"/>
              <a:t>Aerate/</a:t>
            </a:r>
            <a:r>
              <a:rPr lang="en-US" sz="1650" dirty="0" err="1"/>
              <a:t>overseed</a:t>
            </a:r>
            <a:r>
              <a:rPr lang="en-US" sz="1650" dirty="0"/>
              <a:t> in fall. </a:t>
            </a:r>
          </a:p>
          <a:p>
            <a:pPr marL="285750" lvl="0" indent="-285750">
              <a:buFont typeface="Arial" panose="020B0604020202020204" pitchFamily="34" charset="0"/>
              <a:buChar char="•"/>
            </a:pPr>
            <a:r>
              <a:rPr lang="en-US" sz="1650" dirty="0"/>
              <a:t>When driving into the community, look at curb appeal as if you were a resident or prospect.  Where else can we improve/clean up? </a:t>
            </a:r>
          </a:p>
          <a:p>
            <a:pPr marL="285750" lvl="0" indent="-285750">
              <a:buFont typeface="Arial" panose="020B0604020202020204" pitchFamily="34" charset="0"/>
              <a:buChar char="•"/>
            </a:pPr>
            <a:r>
              <a:rPr lang="en-US" sz="1650" dirty="0"/>
              <a:t>Checklists for opening and </a:t>
            </a:r>
            <a:r>
              <a:rPr lang="en-US" sz="1650" dirty="0" smtClean="0"/>
              <a:t>closing </a:t>
            </a:r>
            <a:r>
              <a:rPr lang="en-US" sz="1650" dirty="0"/>
              <a:t>pools. (BK)</a:t>
            </a:r>
          </a:p>
          <a:p>
            <a:pPr marL="285750" lvl="0" indent="-285750">
              <a:buFont typeface="Arial" panose="020B0604020202020204" pitchFamily="34" charset="0"/>
              <a:buChar char="•"/>
            </a:pPr>
            <a:r>
              <a:rPr lang="en-US" sz="1650" dirty="0"/>
              <a:t>Be checking all the time, submit work orders as needed, and never walk by a piece of trash (F2, TF)</a:t>
            </a:r>
          </a:p>
          <a:p>
            <a:pPr marL="285750" lvl="0" indent="-285750">
              <a:buFont typeface="Arial" panose="020B0604020202020204" pitchFamily="34" charset="0"/>
              <a:buChar char="•"/>
            </a:pPr>
            <a:r>
              <a:rPr lang="en-US" sz="1650" dirty="0"/>
              <a:t>Find a good and efficient routine (F2)</a:t>
            </a:r>
          </a:p>
          <a:p>
            <a:pPr marL="285750" lvl="0" indent="-285750">
              <a:buFont typeface="Arial" panose="020B0604020202020204" pitchFamily="34" charset="0"/>
              <a:buChar char="•"/>
            </a:pPr>
            <a:r>
              <a:rPr lang="en-US" sz="1650" dirty="0"/>
              <a:t>Keep a consistent schedule with a map highlighted of who should be addressing each area daily (WH)</a:t>
            </a:r>
          </a:p>
          <a:p>
            <a:pPr marL="285750" lvl="0" indent="-285750">
              <a:buFont typeface="Arial" panose="020B0604020202020204" pitchFamily="34" charset="0"/>
              <a:buChar char="•"/>
            </a:pPr>
            <a:r>
              <a:rPr lang="en-US" sz="1650" dirty="0"/>
              <a:t>Carry gloves, trash bags, bucket, and grabber on your cart (F2, HP)</a:t>
            </a:r>
          </a:p>
          <a:p>
            <a:pPr marL="285750" lvl="0" indent="-285750">
              <a:buFont typeface="Arial" panose="020B0604020202020204" pitchFamily="34" charset="0"/>
              <a:buChar char="•"/>
            </a:pPr>
            <a:r>
              <a:rPr lang="en-US" sz="1650" dirty="0"/>
              <a:t>Take pictures of resident items that need to get addressed (HP)</a:t>
            </a:r>
          </a:p>
          <a:p>
            <a:pPr marL="285750" lvl="0" indent="-285750">
              <a:buFont typeface="Arial" panose="020B0604020202020204" pitchFamily="34" charset="0"/>
              <a:buChar char="•"/>
            </a:pPr>
            <a:r>
              <a:rPr lang="en-US" sz="1650" dirty="0"/>
              <a:t>Have your groundskeeper check all pop-ups weekly (OV)</a:t>
            </a:r>
          </a:p>
          <a:p>
            <a:pPr marL="285750" lvl="0" indent="-285750">
              <a:buFont typeface="Arial" panose="020B0604020202020204" pitchFamily="34" charset="0"/>
              <a:buChar char="•"/>
            </a:pPr>
            <a:r>
              <a:rPr lang="en-US" sz="1650" dirty="0"/>
              <a:t>Keep all storm drains clear (PF)</a:t>
            </a:r>
          </a:p>
          <a:p>
            <a:pPr marL="285750" lvl="0" indent="-285750">
              <a:buFont typeface="Arial" panose="020B0604020202020204" pitchFamily="34" charset="0"/>
              <a:buChar char="•"/>
            </a:pPr>
            <a:r>
              <a:rPr lang="en-US" sz="1650" dirty="0"/>
              <a:t>Open dumpster lids after they are dumped (PF)</a:t>
            </a:r>
          </a:p>
          <a:p>
            <a:pPr marL="285750" lvl="0" indent="-285750">
              <a:buFont typeface="Arial" panose="020B0604020202020204" pitchFamily="34" charset="0"/>
              <a:buChar char="•"/>
            </a:pPr>
            <a:r>
              <a:rPr lang="en-US" sz="1650" dirty="0"/>
              <a:t>Bald spots in grass. Instead of reseeding, use a mix of compost and sand over the spot. Let nearby grass spread naturally – works faster than seed alone. (WX)</a:t>
            </a:r>
          </a:p>
          <a:p>
            <a:pPr marL="285750" lvl="0" indent="-285750">
              <a:buFont typeface="Arial" panose="020B0604020202020204" pitchFamily="34" charset="0"/>
              <a:buChar char="•"/>
            </a:pPr>
            <a:r>
              <a:rPr lang="en-US" sz="1650" dirty="0"/>
              <a:t>Rotate staff members walking the community to get different sets of eyes on it (TF)</a:t>
            </a:r>
          </a:p>
          <a:p>
            <a:endParaRPr lang="en-US" dirty="0"/>
          </a:p>
        </p:txBody>
      </p:sp>
    </p:spTree>
    <p:extLst>
      <p:ext uri="{BB962C8B-B14F-4D97-AF65-F5344CB8AC3E}">
        <p14:creationId xmlns:p14="http://schemas.microsoft.com/office/powerpoint/2010/main" val="2802324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921309-8D41-5E05-FE2B-9B2FA137F57C}"/>
              </a:ext>
            </a:extLst>
          </p:cNvPr>
          <p:cNvSpPr txBox="1"/>
          <p:nvPr/>
        </p:nvSpPr>
        <p:spPr>
          <a:xfrm>
            <a:off x="3048000" y="0"/>
            <a:ext cx="6096000" cy="655885"/>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D24BD861-3D3D-09FA-E30F-7208F1FCEADE}"/>
              </a:ext>
            </a:extLst>
          </p:cNvPr>
          <p:cNvSpPr txBox="1"/>
          <p:nvPr/>
        </p:nvSpPr>
        <p:spPr>
          <a:xfrm>
            <a:off x="3048000" y="783772"/>
            <a:ext cx="6096000" cy="468077"/>
          </a:xfrm>
          <a:prstGeom prst="rect">
            <a:avLst/>
          </a:prstGeom>
          <a:noFill/>
        </p:spPr>
        <p:txBody>
          <a:bodyPr wrap="square">
            <a:spAutoFit/>
          </a:bodyPr>
          <a:lstStyle/>
          <a:p>
            <a:pPr marL="0" marR="0" algn="ctr">
              <a:lnSpc>
                <a:spcPct val="107000"/>
              </a:lnSpc>
              <a:spcAft>
                <a:spcPts val="800"/>
              </a:spcAft>
            </a:pPr>
            <a:r>
              <a:rPr lang="en-US" sz="2400" b="1" dirty="0">
                <a:effectLst/>
                <a:latin typeface="Copperplate Gothic Bold" panose="020E0705020206020404" pitchFamily="34" charset="0"/>
                <a:ea typeface="Calibri" panose="020F0502020204030204" pitchFamily="34" charset="0"/>
                <a:cs typeface="Times New Roman" panose="02020603050405020304" pitchFamily="18" charset="0"/>
              </a:rPr>
              <a:t>HVAC</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47959259-AB1C-29EC-9580-3599514606E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3665989"/>
            <a:ext cx="4784522" cy="3192011"/>
          </a:xfrm>
          <a:prstGeom prst="rect">
            <a:avLst/>
          </a:prstGeom>
        </p:spPr>
      </p:pic>
      <p:pic>
        <p:nvPicPr>
          <p:cNvPr id="7" name="Picture 6">
            <a:extLst>
              <a:ext uri="{FF2B5EF4-FFF2-40B4-BE49-F238E27FC236}">
                <a16:creationId xmlns:a16="http://schemas.microsoft.com/office/drawing/2014/main" xmlns="" id="{07DC3E9D-A67A-DAF2-2DB9-DA98F4D8555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7407479" y="3681164"/>
            <a:ext cx="4766773" cy="3167291"/>
          </a:xfrm>
          <a:prstGeom prst="rect">
            <a:avLst/>
          </a:prstGeom>
        </p:spPr>
      </p:pic>
      <p:pic>
        <p:nvPicPr>
          <p:cNvPr id="10" name="Picture 9">
            <a:extLst>
              <a:ext uri="{FF2B5EF4-FFF2-40B4-BE49-F238E27FC236}">
                <a16:creationId xmlns:a16="http://schemas.microsoft.com/office/drawing/2014/main" xmlns="" id="{5AFCC79B-3608-F4F9-7865-053EBADC62E6}"/>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822121" y="1149901"/>
            <a:ext cx="2446329" cy="2279099"/>
          </a:xfrm>
          <a:prstGeom prst="rect">
            <a:avLst/>
          </a:prstGeom>
        </p:spPr>
      </p:pic>
      <p:sp>
        <p:nvSpPr>
          <p:cNvPr id="11" name="TextBox 10">
            <a:extLst>
              <a:ext uri="{FF2B5EF4-FFF2-40B4-BE49-F238E27FC236}">
                <a16:creationId xmlns:a16="http://schemas.microsoft.com/office/drawing/2014/main" xmlns="" id="{BBEDDDEF-864C-8373-0326-D66F579CED25}"/>
              </a:ext>
            </a:extLst>
          </p:cNvPr>
          <p:cNvSpPr txBox="1"/>
          <p:nvPr/>
        </p:nvSpPr>
        <p:spPr>
          <a:xfrm>
            <a:off x="2415396" y="6858000"/>
            <a:ext cx="7361208" cy="230832"/>
          </a:xfrm>
          <a:prstGeom prst="rect">
            <a:avLst/>
          </a:prstGeom>
          <a:noFill/>
        </p:spPr>
        <p:txBody>
          <a:bodyPr wrap="square" rtlCol="0">
            <a:spAutoFit/>
          </a:bodyPr>
          <a:lstStyle/>
          <a:p>
            <a:r>
              <a:rPr lang="en-US" sz="900">
                <a:hlinkClick r:id="rId7" tooltip="http://commons.wikimedia.org/wiki/File:Honeywell_thermostat_open.jpg"/>
              </a:rPr>
              <a:t>This Photo</a:t>
            </a:r>
            <a:r>
              <a:rPr lang="en-US" sz="900"/>
              <a:t> by Unknown Author is licensed under </a:t>
            </a:r>
            <a:r>
              <a:rPr lang="en-US" sz="900">
                <a:hlinkClick r:id="rId8" tooltip="https://creativecommons.org/licenses/by-sa/3.0/"/>
              </a:rPr>
              <a:t>CC BY-SA</a:t>
            </a:r>
            <a:endParaRPr lang="en-US" sz="900"/>
          </a:p>
        </p:txBody>
      </p:sp>
      <p:pic>
        <p:nvPicPr>
          <p:cNvPr id="13" name="Picture 12">
            <a:extLst>
              <a:ext uri="{FF2B5EF4-FFF2-40B4-BE49-F238E27FC236}">
                <a16:creationId xmlns:a16="http://schemas.microsoft.com/office/drawing/2014/main" xmlns="" id="{F0CA152F-F6A1-1ED5-32EC-56BC56C6CA7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8734034" y="774227"/>
            <a:ext cx="2897392" cy="2897392"/>
          </a:xfrm>
          <a:prstGeom prst="rect">
            <a:avLst/>
          </a:prstGeom>
        </p:spPr>
      </p:pic>
      <p:sp>
        <p:nvSpPr>
          <p:cNvPr id="14" name="TextBox 13">
            <a:extLst>
              <a:ext uri="{FF2B5EF4-FFF2-40B4-BE49-F238E27FC236}">
                <a16:creationId xmlns:a16="http://schemas.microsoft.com/office/drawing/2014/main" xmlns="" id="{22F1FDD2-65F1-106B-7274-A02B49D31D3A}"/>
              </a:ext>
            </a:extLst>
          </p:cNvPr>
          <p:cNvSpPr txBox="1"/>
          <p:nvPr/>
        </p:nvSpPr>
        <p:spPr>
          <a:xfrm>
            <a:off x="2817000" y="7008000"/>
            <a:ext cx="6858000" cy="230832"/>
          </a:xfrm>
          <a:prstGeom prst="rect">
            <a:avLst/>
          </a:prstGeom>
          <a:noFill/>
        </p:spPr>
        <p:txBody>
          <a:bodyPr wrap="square" rtlCol="0">
            <a:spAutoFit/>
          </a:bodyPr>
          <a:lstStyle/>
          <a:p>
            <a:r>
              <a:rPr lang="en-US" sz="900">
                <a:hlinkClick r:id="rId10" tooltip="http://gadgetsin.com/lyric-t5-smart-thermostat-with-amazon-alexa.htm"/>
              </a:rPr>
              <a:t>This Photo</a:t>
            </a:r>
            <a:r>
              <a:rPr lang="en-US" sz="900"/>
              <a:t> by Unknown Author is licensed under </a:t>
            </a:r>
            <a:r>
              <a:rPr lang="en-US" sz="900">
                <a:hlinkClick r:id="rId11" tooltip="https://creativecommons.org/licenses/by-nc-sa/3.0/"/>
              </a:rPr>
              <a:t>CC BY-SA-NC</a:t>
            </a:r>
            <a:endParaRPr lang="en-US" sz="900"/>
          </a:p>
        </p:txBody>
      </p:sp>
    </p:spTree>
    <p:extLst>
      <p:ext uri="{BB962C8B-B14F-4D97-AF65-F5344CB8AC3E}">
        <p14:creationId xmlns:p14="http://schemas.microsoft.com/office/powerpoint/2010/main" val="2894092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CB3A1-C665-3191-0B7A-808E88CF3A8C}"/>
              </a:ext>
            </a:extLst>
          </p:cNvPr>
          <p:cNvSpPr>
            <a:spLocks noGrp="1"/>
          </p:cNvSpPr>
          <p:nvPr>
            <p:ph type="ctrTitle"/>
          </p:nvPr>
        </p:nvSpPr>
        <p:spPr>
          <a:xfrm>
            <a:off x="1524000" y="1122363"/>
            <a:ext cx="9144000" cy="1459970"/>
          </a:xfrm>
        </p:spPr>
        <p:txBody>
          <a:bodyPr/>
          <a:lstStyle/>
          <a:p>
            <a:r>
              <a:rPr lang="en-US" dirty="0">
                <a:solidFill>
                  <a:srgbClr val="FFFF00"/>
                </a:solidFill>
              </a:rPr>
              <a:t>HVAC</a:t>
            </a:r>
          </a:p>
        </p:txBody>
      </p:sp>
      <p:sp>
        <p:nvSpPr>
          <p:cNvPr id="3" name="Subtitle 2">
            <a:extLst>
              <a:ext uri="{FF2B5EF4-FFF2-40B4-BE49-F238E27FC236}">
                <a16:creationId xmlns:a16="http://schemas.microsoft.com/office/drawing/2014/main" xmlns="" id="{F2DB2108-2E9B-7056-175A-A7FCAC86517C}"/>
              </a:ext>
            </a:extLst>
          </p:cNvPr>
          <p:cNvSpPr>
            <a:spLocks noGrp="1"/>
          </p:cNvSpPr>
          <p:nvPr>
            <p:ph type="subTitle" idx="1"/>
          </p:nvPr>
        </p:nvSpPr>
        <p:spPr/>
        <p:txBody>
          <a:bodyPr/>
          <a:lstStyle/>
          <a:p>
            <a:r>
              <a:rPr lang="en-US" dirty="0"/>
              <a:t>Advise residents to check heating/cooling prior to peak season to ensure it is working appropriately. This will help prevent several emergency work orders at once as well as overtime. </a:t>
            </a:r>
          </a:p>
        </p:txBody>
      </p:sp>
    </p:spTree>
    <p:extLst>
      <p:ext uri="{BB962C8B-B14F-4D97-AF65-F5344CB8AC3E}">
        <p14:creationId xmlns:p14="http://schemas.microsoft.com/office/powerpoint/2010/main" val="2017090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B27170-AB1D-24B6-B296-70D670F70A44}"/>
              </a:ext>
            </a:extLst>
          </p:cNvPr>
          <p:cNvSpPr>
            <a:spLocks noGrp="1"/>
          </p:cNvSpPr>
          <p:nvPr>
            <p:ph type="title"/>
          </p:nvPr>
        </p:nvSpPr>
        <p:spPr/>
        <p:txBody>
          <a:bodyPr/>
          <a:lstStyle/>
          <a:p>
            <a:pPr algn="ctr"/>
            <a:r>
              <a:rPr lang="en-US" b="1" dirty="0">
                <a:solidFill>
                  <a:srgbClr val="FFFF00"/>
                </a:solidFill>
              </a:rPr>
              <a:t>HVAC</a:t>
            </a:r>
          </a:p>
        </p:txBody>
      </p:sp>
      <p:sp>
        <p:nvSpPr>
          <p:cNvPr id="3" name="Text Placeholder 2">
            <a:extLst>
              <a:ext uri="{FF2B5EF4-FFF2-40B4-BE49-F238E27FC236}">
                <a16:creationId xmlns:a16="http://schemas.microsoft.com/office/drawing/2014/main" xmlns="" id="{6FDDA78D-0048-6CB5-1952-EE33E1377F1A}"/>
              </a:ext>
            </a:extLst>
          </p:cNvPr>
          <p:cNvSpPr>
            <a:spLocks noGrp="1"/>
          </p:cNvSpPr>
          <p:nvPr>
            <p:ph type="body" idx="1"/>
          </p:nvPr>
        </p:nvSpPr>
        <p:spPr/>
        <p:txBody>
          <a:bodyPr>
            <a:normAutofit/>
          </a:bodyPr>
          <a:lstStyle/>
          <a:p>
            <a:pPr algn="ctr"/>
            <a:r>
              <a:rPr lang="en-US" dirty="0"/>
              <a:t>Preventive Maintenance </a:t>
            </a:r>
          </a:p>
        </p:txBody>
      </p:sp>
      <p:pic>
        <p:nvPicPr>
          <p:cNvPr id="8" name="Content Placeholder 7">
            <a:extLst>
              <a:ext uri="{FF2B5EF4-FFF2-40B4-BE49-F238E27FC236}">
                <a16:creationId xmlns:a16="http://schemas.microsoft.com/office/drawing/2014/main" xmlns="" id="{8FCCFB9D-9DB0-DE56-BF0C-72925CC7107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30867" y="2785533"/>
            <a:ext cx="3996265" cy="2861734"/>
          </a:xfrm>
        </p:spPr>
      </p:pic>
      <p:sp>
        <p:nvSpPr>
          <p:cNvPr id="5" name="Text Placeholder 4">
            <a:extLst>
              <a:ext uri="{FF2B5EF4-FFF2-40B4-BE49-F238E27FC236}">
                <a16:creationId xmlns:a16="http://schemas.microsoft.com/office/drawing/2014/main" xmlns="" id="{8E7136DA-9548-89BE-4392-D0AA70AF4C39}"/>
              </a:ext>
            </a:extLst>
          </p:cNvPr>
          <p:cNvSpPr>
            <a:spLocks noGrp="1"/>
          </p:cNvSpPr>
          <p:nvPr>
            <p:ph type="body" sz="quarter" idx="3"/>
          </p:nvPr>
        </p:nvSpPr>
        <p:spPr/>
        <p:txBody>
          <a:bodyPr>
            <a:normAutofit fontScale="70000" lnSpcReduction="20000"/>
          </a:bodyPr>
          <a:lstStyle/>
          <a:p>
            <a:pPr algn="ctr"/>
            <a:r>
              <a:rPr lang="en-US" dirty="0"/>
              <a:t>Performing proper preventive maintenance on HVAC systems will prevent systems from over working and limit the amount of emergency calls received. </a:t>
            </a:r>
          </a:p>
        </p:txBody>
      </p:sp>
      <p:pic>
        <p:nvPicPr>
          <p:cNvPr id="10" name="Content Placeholder 9">
            <a:extLst>
              <a:ext uri="{FF2B5EF4-FFF2-40B4-BE49-F238E27FC236}">
                <a16:creationId xmlns:a16="http://schemas.microsoft.com/office/drawing/2014/main" xmlns="" id="{470D264F-FF9E-7CD5-575C-36431D26D68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052734" y="2853266"/>
            <a:ext cx="3090332" cy="2861734"/>
          </a:xfrm>
        </p:spPr>
      </p:pic>
    </p:spTree>
    <p:extLst>
      <p:ext uri="{BB962C8B-B14F-4D97-AF65-F5344CB8AC3E}">
        <p14:creationId xmlns:p14="http://schemas.microsoft.com/office/powerpoint/2010/main" val="559421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7F0F84-414E-F1DC-3B6E-E6ACD539E93E}"/>
              </a:ext>
            </a:extLst>
          </p:cNvPr>
          <p:cNvSpPr>
            <a:spLocks noGrp="1"/>
          </p:cNvSpPr>
          <p:nvPr>
            <p:ph type="title"/>
          </p:nvPr>
        </p:nvSpPr>
        <p:spPr>
          <a:xfrm>
            <a:off x="839788" y="626532"/>
            <a:ext cx="3932237" cy="719667"/>
          </a:xfrm>
        </p:spPr>
        <p:txBody>
          <a:bodyPr/>
          <a:lstStyle/>
          <a:p>
            <a:pPr algn="ctr"/>
            <a:r>
              <a:rPr lang="en-US" b="1" dirty="0">
                <a:solidFill>
                  <a:srgbClr val="FFFF00"/>
                </a:solidFill>
              </a:rPr>
              <a:t>HVAC </a:t>
            </a:r>
          </a:p>
        </p:txBody>
      </p:sp>
      <p:pic>
        <p:nvPicPr>
          <p:cNvPr id="6" name="Content Placeholder 5">
            <a:extLst>
              <a:ext uri="{FF2B5EF4-FFF2-40B4-BE49-F238E27FC236}">
                <a16:creationId xmlns:a16="http://schemas.microsoft.com/office/drawing/2014/main" xmlns="" id="{A617816F-D3BB-CC3F-0FED-75D073E222E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83188" y="1109662"/>
            <a:ext cx="6172200" cy="4629150"/>
          </a:xfrm>
        </p:spPr>
      </p:pic>
      <p:sp>
        <p:nvSpPr>
          <p:cNvPr id="4" name="Text Placeholder 3">
            <a:extLst>
              <a:ext uri="{FF2B5EF4-FFF2-40B4-BE49-F238E27FC236}">
                <a16:creationId xmlns:a16="http://schemas.microsoft.com/office/drawing/2014/main" xmlns="" id="{A815B879-4AB0-5BC2-9C46-98992A463C3E}"/>
              </a:ext>
            </a:extLst>
          </p:cNvPr>
          <p:cNvSpPr>
            <a:spLocks noGrp="1"/>
          </p:cNvSpPr>
          <p:nvPr>
            <p:ph type="body" sz="half" idx="2"/>
          </p:nvPr>
        </p:nvSpPr>
        <p:spPr/>
        <p:txBody>
          <a:bodyPr/>
          <a:lstStyle/>
          <a:p>
            <a:r>
              <a:rPr lang="en-US" dirty="0"/>
              <a:t>Keeping a clean and cleared condensate line will prevent AC calls as well as other damage to home(s). Examples floors, drywall, and residents personal items. When replacing always ensure you have correct pitch and install emergency shut off if there is not one already. If one is present, check it over and make sure it is working properly. </a:t>
            </a:r>
          </a:p>
        </p:txBody>
      </p:sp>
    </p:spTree>
    <p:extLst>
      <p:ext uri="{BB962C8B-B14F-4D97-AF65-F5344CB8AC3E}">
        <p14:creationId xmlns:p14="http://schemas.microsoft.com/office/powerpoint/2010/main" val="238226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B27170-AB1D-24B6-B296-70D670F70A44}"/>
              </a:ext>
            </a:extLst>
          </p:cNvPr>
          <p:cNvSpPr>
            <a:spLocks noGrp="1"/>
          </p:cNvSpPr>
          <p:nvPr>
            <p:ph type="title"/>
          </p:nvPr>
        </p:nvSpPr>
        <p:spPr>
          <a:xfrm>
            <a:off x="839788" y="89703"/>
            <a:ext cx="10515600" cy="703511"/>
          </a:xfrm>
        </p:spPr>
        <p:txBody>
          <a:bodyPr/>
          <a:lstStyle/>
          <a:p>
            <a:pPr algn="ctr"/>
            <a:r>
              <a:rPr lang="en-US" b="1" dirty="0">
                <a:solidFill>
                  <a:srgbClr val="FFFF00"/>
                </a:solidFill>
              </a:rPr>
              <a:t>HVAC</a:t>
            </a:r>
          </a:p>
        </p:txBody>
      </p:sp>
      <p:sp>
        <p:nvSpPr>
          <p:cNvPr id="7" name="Content Placeholder 6"/>
          <p:cNvSpPr>
            <a:spLocks noGrp="1"/>
          </p:cNvSpPr>
          <p:nvPr>
            <p:ph sz="half" idx="2"/>
          </p:nvPr>
        </p:nvSpPr>
        <p:spPr>
          <a:xfrm>
            <a:off x="244877" y="808476"/>
            <a:ext cx="11719441" cy="5845711"/>
          </a:xfrm>
        </p:spPr>
        <p:txBody>
          <a:bodyPr>
            <a:normAutofit fontScale="92500" lnSpcReduction="20000"/>
          </a:bodyPr>
          <a:lstStyle/>
          <a:p>
            <a:pPr lvl="0"/>
            <a:r>
              <a:rPr lang="en-US" dirty="0"/>
              <a:t>Advise residents to check their heating/cooling prior to peak season to ensure it’s working appropriately. </a:t>
            </a:r>
          </a:p>
          <a:p>
            <a:pPr lvl="0"/>
            <a:r>
              <a:rPr lang="en-US" dirty="0"/>
              <a:t>Advise residents if they’re going out of town to not turn off HVAC system but to leave it at a consistent temperature to avoid equipment over-working when turned back on.  It’s also more energy efficient. </a:t>
            </a:r>
          </a:p>
          <a:p>
            <a:pPr lvl="0"/>
            <a:r>
              <a:rPr lang="en-US" dirty="0"/>
              <a:t>Checking energy efficiency for both techs and residents </a:t>
            </a:r>
          </a:p>
          <a:p>
            <a:pPr lvl="0"/>
            <a:r>
              <a:rPr lang="en-US" dirty="0"/>
              <a:t>Use a fine wire brush to remove dents from coil fins. </a:t>
            </a:r>
          </a:p>
          <a:p>
            <a:pPr lvl="0"/>
            <a:r>
              <a:rPr lang="en-US" dirty="0"/>
              <a:t>When removing a blower motor from the fan, use sand paper to sand down the top of the shaft to make removal way easier. No banging it out with a hammer! </a:t>
            </a:r>
          </a:p>
          <a:p>
            <a:pPr lvl="0"/>
            <a:r>
              <a:rPr lang="en-US" dirty="0"/>
              <a:t>Change check valve for new one </a:t>
            </a:r>
          </a:p>
          <a:p>
            <a:pPr lvl="0"/>
            <a:r>
              <a:rPr lang="en-US" dirty="0"/>
              <a:t>Bring batteries for thermostat </a:t>
            </a:r>
          </a:p>
          <a:p>
            <a:pPr lvl="0"/>
            <a:r>
              <a:rPr lang="en-US" dirty="0"/>
              <a:t>Check filters and change them as needed outside of PM </a:t>
            </a:r>
          </a:p>
          <a:p>
            <a:pPr lvl="0"/>
            <a:r>
              <a:rPr lang="en-US" dirty="0"/>
              <a:t>Preventative maintenance </a:t>
            </a:r>
          </a:p>
          <a:p>
            <a:pPr lvl="0"/>
            <a:r>
              <a:rPr lang="en-US" dirty="0"/>
              <a:t>Tabs in drain of air handler </a:t>
            </a:r>
          </a:p>
          <a:p>
            <a:pPr lvl="0"/>
            <a:r>
              <a:rPr lang="en-US" dirty="0"/>
              <a:t>Clean coils regularly </a:t>
            </a:r>
          </a:p>
          <a:p>
            <a:pPr marL="0" indent="0">
              <a:buNone/>
            </a:pPr>
            <a:endParaRPr lang="en-US" dirty="0"/>
          </a:p>
        </p:txBody>
      </p:sp>
    </p:spTree>
    <p:extLst>
      <p:ext uri="{BB962C8B-B14F-4D97-AF65-F5344CB8AC3E}">
        <p14:creationId xmlns:p14="http://schemas.microsoft.com/office/powerpoint/2010/main" val="1670791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B27170-AB1D-24B6-B296-70D670F70A44}"/>
              </a:ext>
            </a:extLst>
          </p:cNvPr>
          <p:cNvSpPr>
            <a:spLocks noGrp="1"/>
          </p:cNvSpPr>
          <p:nvPr>
            <p:ph type="title"/>
          </p:nvPr>
        </p:nvSpPr>
        <p:spPr>
          <a:xfrm>
            <a:off x="839788" y="89703"/>
            <a:ext cx="10515600" cy="703511"/>
          </a:xfrm>
        </p:spPr>
        <p:txBody>
          <a:bodyPr/>
          <a:lstStyle/>
          <a:p>
            <a:pPr algn="ctr"/>
            <a:r>
              <a:rPr lang="en-US" b="1" dirty="0">
                <a:solidFill>
                  <a:srgbClr val="FFFF00"/>
                </a:solidFill>
              </a:rPr>
              <a:t>HVAC</a:t>
            </a:r>
          </a:p>
        </p:txBody>
      </p:sp>
      <p:sp>
        <p:nvSpPr>
          <p:cNvPr id="7" name="Content Placeholder 6"/>
          <p:cNvSpPr>
            <a:spLocks noGrp="1"/>
          </p:cNvSpPr>
          <p:nvPr>
            <p:ph sz="half" idx="2"/>
          </p:nvPr>
        </p:nvSpPr>
        <p:spPr>
          <a:xfrm>
            <a:off x="244877" y="808476"/>
            <a:ext cx="11719441" cy="5845711"/>
          </a:xfrm>
        </p:spPr>
        <p:txBody>
          <a:bodyPr>
            <a:normAutofit fontScale="92500" lnSpcReduction="20000"/>
          </a:bodyPr>
          <a:lstStyle/>
          <a:p>
            <a:pPr lvl="0"/>
            <a:r>
              <a:rPr lang="en-US" dirty="0"/>
              <a:t>Use leak stops on problem </a:t>
            </a:r>
            <a:r>
              <a:rPr lang="en-US" dirty="0" smtClean="0"/>
              <a:t>units</a:t>
            </a:r>
            <a:endParaRPr lang="en-US" dirty="0"/>
          </a:p>
          <a:p>
            <a:pPr lvl="0"/>
            <a:r>
              <a:rPr lang="en-US" dirty="0"/>
              <a:t>Use sand paper on flame sensors instead of </a:t>
            </a:r>
            <a:r>
              <a:rPr lang="en-US" dirty="0" smtClean="0"/>
              <a:t>replacing</a:t>
            </a:r>
            <a:endParaRPr lang="en-US" dirty="0"/>
          </a:p>
          <a:p>
            <a:pPr lvl="0"/>
            <a:r>
              <a:rPr lang="en-US" dirty="0"/>
              <a:t>To boost coolness in the home, keep blinds closed and keep doors open to circulate </a:t>
            </a:r>
            <a:r>
              <a:rPr lang="en-US" dirty="0" smtClean="0"/>
              <a:t>air</a:t>
            </a:r>
            <a:endParaRPr lang="en-US" dirty="0"/>
          </a:p>
          <a:p>
            <a:pPr lvl="0"/>
            <a:r>
              <a:rPr lang="en-US" dirty="0"/>
              <a:t>Check power switch and </a:t>
            </a:r>
            <a:r>
              <a:rPr lang="en-US" dirty="0" smtClean="0"/>
              <a:t>settings </a:t>
            </a:r>
            <a:r>
              <a:rPr lang="en-US" dirty="0"/>
              <a:t>with resident before sending maintenance </a:t>
            </a:r>
          </a:p>
          <a:p>
            <a:pPr lvl="0"/>
            <a:r>
              <a:rPr lang="en-US" dirty="0"/>
              <a:t>Pump down a condenser when doing repairs on a unit to save and reuse the refrigerant. Connect the low side hose from the gauges to the low side port on the condenser. Close off the high side valve. Start the unit wait for gauge to pump down to 0 then close off the low side valve then turn unit off. </a:t>
            </a:r>
          </a:p>
          <a:p>
            <a:pPr lvl="0"/>
            <a:r>
              <a:rPr lang="en-US" dirty="0"/>
              <a:t>Checking the T-Stat, use a jumper wire from red to other colors to check each function. </a:t>
            </a:r>
          </a:p>
          <a:p>
            <a:pPr lvl="0"/>
            <a:r>
              <a:rPr lang="en-US" dirty="0"/>
              <a:t>Cleaning the A/C drain line on fur downs in the bathroom ceiling, take off the overflow plate on the tub and suck the condensation drain with a shop </a:t>
            </a:r>
            <a:r>
              <a:rPr lang="en-US" dirty="0" err="1"/>
              <a:t>vac</a:t>
            </a:r>
            <a:r>
              <a:rPr lang="en-US" dirty="0"/>
              <a:t> to clean the line. </a:t>
            </a:r>
          </a:p>
          <a:p>
            <a:pPr lvl="0"/>
            <a:r>
              <a:rPr lang="en-US" dirty="0"/>
              <a:t>Always use a </a:t>
            </a:r>
            <a:r>
              <a:rPr lang="en-US" dirty="0" err="1"/>
              <a:t>multimeter</a:t>
            </a:r>
            <a:r>
              <a:rPr lang="en-US" dirty="0"/>
              <a:t> to test electrical parts to see if they are bad. </a:t>
            </a:r>
          </a:p>
          <a:p>
            <a:pPr lvl="0"/>
            <a:r>
              <a:rPr lang="en-US" dirty="0"/>
              <a:t>Using condensation pan tabs after removing a clog from a condensation hose drastically cuts down on repeat calls. </a:t>
            </a:r>
          </a:p>
        </p:txBody>
      </p:sp>
    </p:spTree>
    <p:extLst>
      <p:ext uri="{BB962C8B-B14F-4D97-AF65-F5344CB8AC3E}">
        <p14:creationId xmlns:p14="http://schemas.microsoft.com/office/powerpoint/2010/main" val="4142142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CCA423F-C525-340B-23B8-566A3EBFBEBE}"/>
              </a:ext>
            </a:extLst>
          </p:cNvPr>
          <p:cNvSpPr txBox="1"/>
          <p:nvPr/>
        </p:nvSpPr>
        <p:spPr>
          <a:xfrm>
            <a:off x="3048000" y="0"/>
            <a:ext cx="6096000" cy="655885"/>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34CD9E9C-2DFE-1F44-6B75-DA4C009AC7D0}"/>
              </a:ext>
            </a:extLst>
          </p:cNvPr>
          <p:cNvSpPr txBox="1"/>
          <p:nvPr/>
        </p:nvSpPr>
        <p:spPr>
          <a:xfrm>
            <a:off x="3048000" y="783772"/>
            <a:ext cx="6096000" cy="464294"/>
          </a:xfrm>
          <a:prstGeom prst="rect">
            <a:avLst/>
          </a:prstGeom>
          <a:noFill/>
        </p:spPr>
        <p:txBody>
          <a:bodyPr wrap="square">
            <a:spAutoFit/>
          </a:bodyPr>
          <a:lstStyle/>
          <a:p>
            <a:pPr marL="0" marR="0" algn="ctr">
              <a:lnSpc>
                <a:spcPct val="107000"/>
              </a:lnSpc>
              <a:spcAft>
                <a:spcPts val="800"/>
              </a:spcAft>
            </a:pPr>
            <a:r>
              <a:rPr lang="en-US" sz="2400" b="1" dirty="0">
                <a:latin typeface="Copperplate Gothic Bold" panose="020E0705020206020404" pitchFamily="34" charset="0"/>
                <a:ea typeface="Calibri" panose="020F0502020204030204" pitchFamily="34" charset="0"/>
                <a:cs typeface="Times New Roman" panose="02020603050405020304" pitchFamily="18" charset="0"/>
              </a:rPr>
              <a:t>Plumbing</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C2B10AB6-EC07-ECBC-CE50-EC8C1353916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103" y="3710939"/>
            <a:ext cx="4720592" cy="3147061"/>
          </a:xfrm>
          <a:prstGeom prst="rect">
            <a:avLst/>
          </a:prstGeom>
        </p:spPr>
      </p:pic>
      <p:pic>
        <p:nvPicPr>
          <p:cNvPr id="7" name="Picture 6">
            <a:extLst>
              <a:ext uri="{FF2B5EF4-FFF2-40B4-BE49-F238E27FC236}">
                <a16:creationId xmlns:a16="http://schemas.microsoft.com/office/drawing/2014/main" xmlns="" id="{97948EFF-0E52-69BC-8639-BEAEF8E4DC4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1136814"/>
            <a:ext cx="4259884" cy="2484932"/>
          </a:xfrm>
          <a:prstGeom prst="rect">
            <a:avLst/>
          </a:prstGeom>
        </p:spPr>
      </p:pic>
      <p:pic>
        <p:nvPicPr>
          <p:cNvPr id="9" name="Picture 8">
            <a:extLst>
              <a:ext uri="{FF2B5EF4-FFF2-40B4-BE49-F238E27FC236}">
                <a16:creationId xmlns:a16="http://schemas.microsoft.com/office/drawing/2014/main" xmlns="" id="{43D9E999-3E21-C914-EDAC-D78687B5B45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924013" y="1136814"/>
            <a:ext cx="4259884" cy="2484932"/>
          </a:xfrm>
          <a:prstGeom prst="rect">
            <a:avLst/>
          </a:prstGeom>
        </p:spPr>
      </p:pic>
      <p:pic>
        <p:nvPicPr>
          <p:cNvPr id="11" name="Picture 10">
            <a:extLst>
              <a:ext uri="{FF2B5EF4-FFF2-40B4-BE49-F238E27FC236}">
                <a16:creationId xmlns:a16="http://schemas.microsoft.com/office/drawing/2014/main" xmlns="" id="{1EDF2D34-F724-672A-4594-AD14DE27AB3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6343013" y="3710939"/>
            <a:ext cx="5840884" cy="3147061"/>
          </a:xfrm>
          <a:prstGeom prst="rect">
            <a:avLst/>
          </a:prstGeom>
        </p:spPr>
      </p:pic>
    </p:spTree>
    <p:extLst>
      <p:ext uri="{BB962C8B-B14F-4D97-AF65-F5344CB8AC3E}">
        <p14:creationId xmlns:p14="http://schemas.microsoft.com/office/powerpoint/2010/main" val="3551335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81A8D8B-B310-A004-9429-56BA0D7E0885}"/>
              </a:ext>
            </a:extLst>
          </p:cNvPr>
          <p:cNvSpPr txBox="1"/>
          <p:nvPr/>
        </p:nvSpPr>
        <p:spPr>
          <a:xfrm>
            <a:off x="3048000" y="783772"/>
            <a:ext cx="6096000" cy="464294"/>
          </a:xfrm>
          <a:prstGeom prst="rect">
            <a:avLst/>
          </a:prstGeom>
          <a:noFill/>
        </p:spPr>
        <p:txBody>
          <a:bodyPr wrap="square">
            <a:spAutoFit/>
          </a:bodyPr>
          <a:lstStyle/>
          <a:p>
            <a:pPr marL="0" marR="0" algn="ctr">
              <a:lnSpc>
                <a:spcPct val="107000"/>
              </a:lnSpc>
              <a:spcAft>
                <a:spcPts val="800"/>
              </a:spcAft>
            </a:pPr>
            <a:r>
              <a:rPr lang="en-US" sz="2400" b="1" dirty="0" smtClean="0">
                <a:effectLst/>
                <a:latin typeface="Copperplate Gothic Bold" panose="020E0705020206020404" pitchFamily="34" charset="0"/>
                <a:ea typeface="Calibri" panose="020F0502020204030204" pitchFamily="34" charset="0"/>
                <a:cs typeface="Times New Roman" panose="02020603050405020304" pitchFamily="18" charset="0"/>
              </a:rPr>
              <a:t>REFRIGERANTS</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D950CE2E-7867-173E-9664-23B7D7FC7635}"/>
              </a:ext>
            </a:extLst>
          </p:cNvPr>
          <p:cNvSpPr txBox="1"/>
          <p:nvPr/>
        </p:nvSpPr>
        <p:spPr>
          <a:xfrm>
            <a:off x="3048000" y="0"/>
            <a:ext cx="6096000" cy="685124"/>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a:t>
            </a:r>
            <a:r>
              <a:rPr lang="en-US" sz="3600" b="1" dirty="0" smtClean="0">
                <a:latin typeface="Copperplate Gothic Bold" panose="020E0705020206020404" pitchFamily="34" charset="0"/>
                <a:ea typeface="Calibri" panose="020F0502020204030204" pitchFamily="34" charset="0"/>
                <a:cs typeface="Times New Roman" panose="02020603050405020304" pitchFamily="18" charset="0"/>
              </a:rPr>
              <a:t>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438838" y="2090601"/>
            <a:ext cx="11314323" cy="646331"/>
          </a:xfrm>
          <a:prstGeom prst="rect">
            <a:avLst/>
          </a:prstGeom>
          <a:noFill/>
        </p:spPr>
        <p:txBody>
          <a:bodyPr wrap="square" rtlCol="0">
            <a:spAutoFit/>
          </a:bodyPr>
          <a:lstStyle/>
          <a:p>
            <a:pPr algn="ctr"/>
            <a:endParaRPr lang="en-US" dirty="0" smtClean="0"/>
          </a:p>
          <a:p>
            <a:pPr algn="ctr"/>
            <a:endParaRPr lang="en-US" dirty="0"/>
          </a:p>
        </p:txBody>
      </p:sp>
      <p:pic>
        <p:nvPicPr>
          <p:cNvPr id="5" name="WAcKh_paNi0"/>
          <p:cNvPicPr>
            <a:picLocks noRot="1" noChangeAspect="1"/>
          </p:cNvPicPr>
          <p:nvPr>
            <a:videoFile r:link="rId1"/>
          </p:nvPr>
        </p:nvPicPr>
        <p:blipFill>
          <a:blip r:embed="rId3"/>
          <a:stretch>
            <a:fillRect/>
          </a:stretch>
        </p:blipFill>
        <p:spPr>
          <a:xfrm>
            <a:off x="1392194" y="1346714"/>
            <a:ext cx="8862998" cy="4985437"/>
          </a:xfrm>
          <a:prstGeom prst="rect">
            <a:avLst/>
          </a:prstGeom>
        </p:spPr>
      </p:pic>
    </p:spTree>
    <p:extLst>
      <p:ext uri="{BB962C8B-B14F-4D97-AF65-F5344CB8AC3E}">
        <p14:creationId xmlns:p14="http://schemas.microsoft.com/office/powerpoint/2010/main" val="2530156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080FF3-62BB-0620-F52F-D14976414BBF}"/>
              </a:ext>
            </a:extLst>
          </p:cNvPr>
          <p:cNvSpPr>
            <a:spLocks noGrp="1"/>
          </p:cNvSpPr>
          <p:nvPr>
            <p:ph type="title"/>
          </p:nvPr>
        </p:nvSpPr>
        <p:spPr>
          <a:xfrm>
            <a:off x="839788" y="829733"/>
            <a:ext cx="3932237" cy="677334"/>
          </a:xfrm>
        </p:spPr>
        <p:txBody>
          <a:bodyPr/>
          <a:lstStyle/>
          <a:p>
            <a:pPr algn="ctr"/>
            <a:r>
              <a:rPr lang="en-US" b="1" dirty="0">
                <a:solidFill>
                  <a:schemeClr val="accent1">
                    <a:lumMod val="40000"/>
                    <a:lumOff val="60000"/>
                  </a:schemeClr>
                </a:solidFill>
              </a:rPr>
              <a:t>Plumbing</a:t>
            </a:r>
          </a:p>
        </p:txBody>
      </p:sp>
      <p:pic>
        <p:nvPicPr>
          <p:cNvPr id="6" name="Picture Placeholder 5">
            <a:extLst>
              <a:ext uri="{FF2B5EF4-FFF2-40B4-BE49-F238E27FC236}">
                <a16:creationId xmlns:a16="http://schemas.microsoft.com/office/drawing/2014/main" xmlns="" id="{6620CFCE-15A2-2905-10DE-059A91D451D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p:pic>
      <p:sp>
        <p:nvSpPr>
          <p:cNvPr id="4" name="Text Placeholder 3">
            <a:extLst>
              <a:ext uri="{FF2B5EF4-FFF2-40B4-BE49-F238E27FC236}">
                <a16:creationId xmlns:a16="http://schemas.microsoft.com/office/drawing/2014/main" xmlns="" id="{683A3C4D-06DC-FB2C-6133-3FFACEF606C1}"/>
              </a:ext>
            </a:extLst>
          </p:cNvPr>
          <p:cNvSpPr>
            <a:spLocks noGrp="1"/>
          </p:cNvSpPr>
          <p:nvPr>
            <p:ph type="body" sz="half" idx="2"/>
          </p:nvPr>
        </p:nvSpPr>
        <p:spPr/>
        <p:txBody>
          <a:bodyPr/>
          <a:lstStyle/>
          <a:p>
            <a:r>
              <a:rPr lang="en-US" dirty="0"/>
              <a:t>After completing a repair on the main line, rut the tub or a faucet without an aerator to prevent any debris that may be in the line from causing a clog. This will help prevent a call back for low water pressure. </a:t>
            </a:r>
          </a:p>
        </p:txBody>
      </p:sp>
    </p:spTree>
    <p:extLst>
      <p:ext uri="{BB962C8B-B14F-4D97-AF65-F5344CB8AC3E}">
        <p14:creationId xmlns:p14="http://schemas.microsoft.com/office/powerpoint/2010/main" val="4018674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1B11CE-1BC1-8A5C-2CAE-A142CCAA13C2}"/>
              </a:ext>
            </a:extLst>
          </p:cNvPr>
          <p:cNvSpPr>
            <a:spLocks noGrp="1"/>
          </p:cNvSpPr>
          <p:nvPr>
            <p:ph type="title"/>
          </p:nvPr>
        </p:nvSpPr>
        <p:spPr>
          <a:xfrm>
            <a:off x="839788" y="457200"/>
            <a:ext cx="3932237" cy="1176867"/>
          </a:xfrm>
        </p:spPr>
        <p:txBody>
          <a:bodyPr/>
          <a:lstStyle/>
          <a:p>
            <a:pPr algn="ctr"/>
            <a:r>
              <a:rPr lang="en-US" b="1" dirty="0">
                <a:solidFill>
                  <a:schemeClr val="accent1">
                    <a:lumMod val="40000"/>
                    <a:lumOff val="60000"/>
                  </a:schemeClr>
                </a:solidFill>
              </a:rPr>
              <a:t>Comedy Plumbing but True </a:t>
            </a:r>
          </a:p>
        </p:txBody>
      </p:sp>
      <p:pic>
        <p:nvPicPr>
          <p:cNvPr id="6" name="Picture Placeholder 5">
            <a:extLst>
              <a:ext uri="{FF2B5EF4-FFF2-40B4-BE49-F238E27FC236}">
                <a16:creationId xmlns:a16="http://schemas.microsoft.com/office/drawing/2014/main" xmlns="" id="{CCD98F42-BF64-B452-436A-015F750CDA8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81" r="14381"/>
          <a:stretch>
            <a:fillRect/>
          </a:stretch>
        </p:blipFill>
        <p:spPr>
          <a:xfrm>
            <a:off x="5215466" y="987425"/>
            <a:ext cx="6139921" cy="4873625"/>
          </a:xfrm>
        </p:spPr>
      </p:pic>
      <p:sp>
        <p:nvSpPr>
          <p:cNvPr id="4" name="Text Placeholder 3">
            <a:extLst>
              <a:ext uri="{FF2B5EF4-FFF2-40B4-BE49-F238E27FC236}">
                <a16:creationId xmlns:a16="http://schemas.microsoft.com/office/drawing/2014/main" xmlns="" id="{7FFC2343-CD39-A197-BE87-CC843079B007}"/>
              </a:ext>
            </a:extLst>
          </p:cNvPr>
          <p:cNvSpPr>
            <a:spLocks noGrp="1"/>
          </p:cNvSpPr>
          <p:nvPr>
            <p:ph type="body" sz="half" idx="2"/>
          </p:nvPr>
        </p:nvSpPr>
        <p:spPr/>
        <p:txBody>
          <a:bodyPr/>
          <a:lstStyle/>
          <a:p>
            <a:r>
              <a:rPr lang="en-US" dirty="0"/>
              <a:t>Be strong and resist biting your finger nails, touching your face, or other open wounds of your body. Always </a:t>
            </a:r>
            <a:r>
              <a:rPr lang="en-US" dirty="0" smtClean="0"/>
              <a:t>wear </a:t>
            </a:r>
            <a:r>
              <a:rPr lang="en-US" dirty="0"/>
              <a:t>gloves when working with plumbing and remember to washer your hands thoroughly once finished. This prevents infections in the body and server illness. Although we all enjoy the yummy stuff underneath our finger nails it is not worth the risks.  </a:t>
            </a:r>
          </a:p>
        </p:txBody>
      </p:sp>
    </p:spTree>
    <p:extLst>
      <p:ext uri="{BB962C8B-B14F-4D97-AF65-F5344CB8AC3E}">
        <p14:creationId xmlns:p14="http://schemas.microsoft.com/office/powerpoint/2010/main" val="387752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30A21-456E-0A00-3199-CFBD74616DF5}"/>
              </a:ext>
            </a:extLst>
          </p:cNvPr>
          <p:cNvSpPr>
            <a:spLocks noGrp="1"/>
          </p:cNvSpPr>
          <p:nvPr>
            <p:ph type="title"/>
          </p:nvPr>
        </p:nvSpPr>
        <p:spPr/>
        <p:txBody>
          <a:bodyPr/>
          <a:lstStyle/>
          <a:p>
            <a:pPr algn="ctr"/>
            <a:r>
              <a:rPr lang="en-US" b="1" dirty="0">
                <a:solidFill>
                  <a:schemeClr val="accent1">
                    <a:lumMod val="40000"/>
                    <a:lumOff val="60000"/>
                  </a:schemeClr>
                </a:solidFill>
              </a:rPr>
              <a:t>Plumbing</a:t>
            </a:r>
          </a:p>
        </p:txBody>
      </p:sp>
      <p:sp>
        <p:nvSpPr>
          <p:cNvPr id="3" name="Text Placeholder 2">
            <a:extLst>
              <a:ext uri="{FF2B5EF4-FFF2-40B4-BE49-F238E27FC236}">
                <a16:creationId xmlns:a16="http://schemas.microsoft.com/office/drawing/2014/main" xmlns="" id="{D849F6A5-C0AC-2BA1-EE72-7279D34ADF64}"/>
              </a:ext>
            </a:extLst>
          </p:cNvPr>
          <p:cNvSpPr>
            <a:spLocks noGrp="1"/>
          </p:cNvSpPr>
          <p:nvPr>
            <p:ph type="body" idx="1"/>
          </p:nvPr>
        </p:nvSpPr>
        <p:spPr/>
        <p:txBody>
          <a:bodyPr>
            <a:normAutofit/>
          </a:bodyPr>
          <a:lstStyle/>
          <a:p>
            <a:r>
              <a:rPr lang="en-US" dirty="0"/>
              <a:t>Your slope should ¼’’ per foot on your drain lines. </a:t>
            </a:r>
          </a:p>
        </p:txBody>
      </p:sp>
      <p:pic>
        <p:nvPicPr>
          <p:cNvPr id="8" name="Content Placeholder 7">
            <a:extLst>
              <a:ext uri="{FF2B5EF4-FFF2-40B4-BE49-F238E27FC236}">
                <a16:creationId xmlns:a16="http://schemas.microsoft.com/office/drawing/2014/main" xmlns="" id="{85087FDE-C711-5D56-AA2B-CF7BDC380E4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2897121"/>
            <a:ext cx="5157787" cy="2900496"/>
          </a:xfrm>
        </p:spPr>
      </p:pic>
      <p:sp>
        <p:nvSpPr>
          <p:cNvPr id="5" name="Text Placeholder 4">
            <a:extLst>
              <a:ext uri="{FF2B5EF4-FFF2-40B4-BE49-F238E27FC236}">
                <a16:creationId xmlns:a16="http://schemas.microsoft.com/office/drawing/2014/main" xmlns="" id="{6B85CBE9-5374-3BB3-46B5-2F75A5E44AA0}"/>
              </a:ext>
            </a:extLst>
          </p:cNvPr>
          <p:cNvSpPr>
            <a:spLocks noGrp="1"/>
          </p:cNvSpPr>
          <p:nvPr>
            <p:ph type="body" sz="quarter" idx="3"/>
          </p:nvPr>
        </p:nvSpPr>
        <p:spPr/>
        <p:txBody>
          <a:bodyPr>
            <a:noAutofit/>
          </a:bodyPr>
          <a:lstStyle/>
          <a:p>
            <a:r>
              <a:rPr lang="en-US" sz="1100" i="0" dirty="0">
                <a:solidFill>
                  <a:srgbClr val="000000"/>
                </a:solidFill>
                <a:effectLst/>
                <a:latin typeface="Inter"/>
              </a:rPr>
              <a:t>An incorrect slope in drain pipes can lead to two main problems: slow drainage and standing water, or too rapid drainage that leaves behind solids, potentially leading to clogs. If the slope is too shallow, water will not flow quickly enough, causing it to stagnate and possibly lead to the growth of bacteria and unpleasant odors. On the other hand, if the slope is too steep, water can rush through the pipes, leaving behind debris that could accumulate and cause blockages.</a:t>
            </a:r>
            <a:endParaRPr lang="en-US" sz="1100" dirty="0"/>
          </a:p>
        </p:txBody>
      </p:sp>
      <p:pic>
        <p:nvPicPr>
          <p:cNvPr id="10" name="Content Placeholder 9">
            <a:extLst>
              <a:ext uri="{FF2B5EF4-FFF2-40B4-BE49-F238E27FC236}">
                <a16:creationId xmlns:a16="http://schemas.microsoft.com/office/drawing/2014/main" xmlns="" id="{5210C9F0-5F03-4344-0CB6-E122BA0D812A}"/>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952295" y="2505075"/>
            <a:ext cx="3622997" cy="3684588"/>
          </a:xfrm>
        </p:spPr>
      </p:pic>
    </p:spTree>
    <p:extLst>
      <p:ext uri="{BB962C8B-B14F-4D97-AF65-F5344CB8AC3E}">
        <p14:creationId xmlns:p14="http://schemas.microsoft.com/office/powerpoint/2010/main" val="3306228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30A21-456E-0A00-3199-CFBD74616DF5}"/>
              </a:ext>
            </a:extLst>
          </p:cNvPr>
          <p:cNvSpPr>
            <a:spLocks noGrp="1"/>
          </p:cNvSpPr>
          <p:nvPr>
            <p:ph type="title"/>
          </p:nvPr>
        </p:nvSpPr>
        <p:spPr>
          <a:xfrm>
            <a:off x="839788" y="144788"/>
            <a:ext cx="10515600" cy="593342"/>
          </a:xfrm>
        </p:spPr>
        <p:txBody>
          <a:bodyPr>
            <a:normAutofit fontScale="90000"/>
          </a:bodyPr>
          <a:lstStyle/>
          <a:p>
            <a:pPr algn="ctr"/>
            <a:r>
              <a:rPr lang="en-US" b="1" dirty="0">
                <a:solidFill>
                  <a:schemeClr val="accent1">
                    <a:lumMod val="40000"/>
                    <a:lumOff val="60000"/>
                  </a:schemeClr>
                </a:solidFill>
              </a:rPr>
              <a:t>Plumbing</a:t>
            </a:r>
          </a:p>
        </p:txBody>
      </p:sp>
      <p:sp>
        <p:nvSpPr>
          <p:cNvPr id="6" name="Content Placeholder 5"/>
          <p:cNvSpPr>
            <a:spLocks noGrp="1"/>
          </p:cNvSpPr>
          <p:nvPr>
            <p:ph sz="quarter" idx="4"/>
          </p:nvPr>
        </p:nvSpPr>
        <p:spPr>
          <a:xfrm>
            <a:off x="278175" y="738129"/>
            <a:ext cx="11675125" cy="5905041"/>
          </a:xfrm>
        </p:spPr>
        <p:txBody>
          <a:bodyPr>
            <a:normAutofit fontScale="77500" lnSpcReduction="20000"/>
          </a:bodyPr>
          <a:lstStyle/>
          <a:p>
            <a:pPr lvl="0"/>
            <a:r>
              <a:rPr lang="en-US" dirty="0"/>
              <a:t>Advise residents to run water and grind ice through the garbage disposal at least once a week to help them from seizing up. </a:t>
            </a:r>
          </a:p>
          <a:p>
            <a:pPr lvl="0"/>
            <a:r>
              <a:rPr lang="en-US" dirty="0"/>
              <a:t>Use a vinegar, Dawn dish soap and baking soda mixture to clean out disposals and drains. Dump it in and let it sit for 10 minutes before rinsing it out. </a:t>
            </a:r>
          </a:p>
          <a:p>
            <a:pPr lvl="0"/>
            <a:r>
              <a:rPr lang="en-US" dirty="0"/>
              <a:t>Check water heater expansion tanks during preventative maintenance for leaks, corrosion, etc. to prevent it from blowing out and causing excessive damage. </a:t>
            </a:r>
          </a:p>
          <a:p>
            <a:pPr lvl="0"/>
            <a:r>
              <a:rPr lang="en-US" dirty="0"/>
              <a:t>Have a snake camera available </a:t>
            </a:r>
          </a:p>
          <a:p>
            <a:pPr lvl="0"/>
            <a:r>
              <a:rPr lang="en-US" dirty="0"/>
              <a:t>Have a quarterly flyer distribution about what not to put down the drains </a:t>
            </a:r>
          </a:p>
          <a:p>
            <a:pPr lvl="0"/>
            <a:r>
              <a:rPr lang="en-US" dirty="0"/>
              <a:t>Replace all the old water faucets </a:t>
            </a:r>
          </a:p>
          <a:p>
            <a:pPr lvl="0"/>
            <a:r>
              <a:rPr lang="en-US" dirty="0"/>
              <a:t>Feel pipe for </a:t>
            </a:r>
            <a:r>
              <a:rPr lang="en-US" dirty="0" smtClean="0"/>
              <a:t>leaks.</a:t>
            </a:r>
            <a:endParaRPr lang="en-US" dirty="0"/>
          </a:p>
          <a:p>
            <a:pPr lvl="0"/>
            <a:r>
              <a:rPr lang="en-US" dirty="0"/>
              <a:t>Carry shark bite tools and bring multi tool with you </a:t>
            </a:r>
          </a:p>
          <a:p>
            <a:pPr lvl="0"/>
            <a:r>
              <a:rPr lang="en-US" dirty="0"/>
              <a:t>Water heater – drain from the top with shop </a:t>
            </a:r>
            <a:r>
              <a:rPr lang="en-US" dirty="0" err="1"/>
              <a:t>vac</a:t>
            </a:r>
            <a:r>
              <a:rPr lang="en-US" dirty="0"/>
              <a:t>, use strap to remove, elbow shark bite at top </a:t>
            </a:r>
          </a:p>
          <a:p>
            <a:pPr lvl="0"/>
            <a:r>
              <a:rPr lang="en-US" dirty="0"/>
              <a:t>¼” fall per foot on drain lines </a:t>
            </a:r>
          </a:p>
          <a:p>
            <a:pPr lvl="0"/>
            <a:r>
              <a:rPr lang="en-US" dirty="0"/>
              <a:t>Don’t bite your fingernails </a:t>
            </a:r>
          </a:p>
          <a:p>
            <a:pPr lvl="0"/>
            <a:r>
              <a:rPr lang="en-US" dirty="0"/>
              <a:t>Use plastic lock washers on toilet seat bolts to cut down on calls </a:t>
            </a:r>
          </a:p>
          <a:p>
            <a:pPr lvl="0"/>
            <a:r>
              <a:rPr lang="en-US" dirty="0"/>
              <a:t>Have a map of all shut offs and sewer drops </a:t>
            </a:r>
          </a:p>
          <a:p>
            <a:pPr lvl="0"/>
            <a:r>
              <a:rPr lang="en-US" dirty="0"/>
              <a:t>If active leak, walk the resident through turning off the water immediately </a:t>
            </a:r>
          </a:p>
        </p:txBody>
      </p:sp>
    </p:spTree>
    <p:extLst>
      <p:ext uri="{BB962C8B-B14F-4D97-AF65-F5344CB8AC3E}">
        <p14:creationId xmlns:p14="http://schemas.microsoft.com/office/powerpoint/2010/main" val="2705117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C94FB8D-3A40-CE16-D8FB-9B5CC0BF5EA1}"/>
              </a:ext>
            </a:extLst>
          </p:cNvPr>
          <p:cNvSpPr txBox="1"/>
          <p:nvPr/>
        </p:nvSpPr>
        <p:spPr>
          <a:xfrm>
            <a:off x="3048000" y="0"/>
            <a:ext cx="6096000" cy="655885"/>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B8CC82B6-3A29-20A5-7094-80C36E47E61D}"/>
              </a:ext>
            </a:extLst>
          </p:cNvPr>
          <p:cNvSpPr txBox="1"/>
          <p:nvPr/>
        </p:nvSpPr>
        <p:spPr>
          <a:xfrm>
            <a:off x="3048000" y="783772"/>
            <a:ext cx="6096000" cy="464294"/>
          </a:xfrm>
          <a:prstGeom prst="rect">
            <a:avLst/>
          </a:prstGeom>
          <a:noFill/>
        </p:spPr>
        <p:txBody>
          <a:bodyPr wrap="square">
            <a:spAutoFit/>
          </a:bodyPr>
          <a:lstStyle/>
          <a:p>
            <a:pPr marL="0" marR="0" algn="ctr">
              <a:lnSpc>
                <a:spcPct val="107000"/>
              </a:lnSpc>
              <a:spcAft>
                <a:spcPts val="800"/>
              </a:spcAft>
            </a:pPr>
            <a:r>
              <a:rPr lang="en-US" sz="2400" b="1" dirty="0">
                <a:latin typeface="Copperplate Gothic Bold" panose="020E0705020206020404" pitchFamily="34" charset="0"/>
                <a:ea typeface="Calibri" panose="020F0502020204030204" pitchFamily="34" charset="0"/>
                <a:cs typeface="Times New Roman" panose="02020603050405020304" pitchFamily="18" charset="0"/>
              </a:rPr>
              <a:t>Tile/Backsplash</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7DCAB1BC-E981-1E4E-CBED-39584B50B7D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38942" b="16285"/>
          <a:stretch/>
        </p:blipFill>
        <p:spPr>
          <a:xfrm>
            <a:off x="0" y="3642186"/>
            <a:ext cx="5385732" cy="3215814"/>
          </a:xfrm>
          <a:prstGeom prst="rect">
            <a:avLst/>
          </a:prstGeom>
        </p:spPr>
      </p:pic>
      <p:pic>
        <p:nvPicPr>
          <p:cNvPr id="7" name="Picture 6">
            <a:extLst>
              <a:ext uri="{FF2B5EF4-FFF2-40B4-BE49-F238E27FC236}">
                <a16:creationId xmlns:a16="http://schemas.microsoft.com/office/drawing/2014/main" xmlns="" id="{4C887BF1-E056-AFA3-9A51-E8F44D2417D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555862" y="3850592"/>
            <a:ext cx="5636138" cy="3007408"/>
          </a:xfrm>
          <a:prstGeom prst="rect">
            <a:avLst/>
          </a:prstGeom>
        </p:spPr>
      </p:pic>
      <p:pic>
        <p:nvPicPr>
          <p:cNvPr id="9" name="Picture 8">
            <a:extLst>
              <a:ext uri="{FF2B5EF4-FFF2-40B4-BE49-F238E27FC236}">
                <a16:creationId xmlns:a16="http://schemas.microsoft.com/office/drawing/2014/main" xmlns="" id="{CE70637E-5FA1-FB4C-64D9-B3951ED91807}"/>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332671" y="1536555"/>
            <a:ext cx="3257818" cy="1832523"/>
          </a:xfrm>
          <a:prstGeom prst="rect">
            <a:avLst/>
          </a:prstGeom>
        </p:spPr>
      </p:pic>
      <p:pic>
        <p:nvPicPr>
          <p:cNvPr id="11" name="Picture 10">
            <a:extLst>
              <a:ext uri="{FF2B5EF4-FFF2-40B4-BE49-F238E27FC236}">
                <a16:creationId xmlns:a16="http://schemas.microsoft.com/office/drawing/2014/main" xmlns="" id="{6AD89A29-F4D5-0EED-027B-4A1E27EEC73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9244668" y="1355277"/>
            <a:ext cx="2230959" cy="2230959"/>
          </a:xfrm>
          <a:prstGeom prst="rect">
            <a:avLst/>
          </a:prstGeom>
        </p:spPr>
      </p:pic>
    </p:spTree>
    <p:extLst>
      <p:ext uri="{BB962C8B-B14F-4D97-AF65-F5344CB8AC3E}">
        <p14:creationId xmlns:p14="http://schemas.microsoft.com/office/powerpoint/2010/main" val="2031823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81CEA0-3862-A182-0536-69B573B4A3CF}"/>
              </a:ext>
            </a:extLst>
          </p:cNvPr>
          <p:cNvSpPr>
            <a:spLocks noGrp="1"/>
          </p:cNvSpPr>
          <p:nvPr>
            <p:ph type="title"/>
          </p:nvPr>
        </p:nvSpPr>
        <p:spPr>
          <a:xfrm>
            <a:off x="839788" y="457200"/>
            <a:ext cx="3932237" cy="922867"/>
          </a:xfrm>
        </p:spPr>
        <p:txBody>
          <a:bodyPr/>
          <a:lstStyle/>
          <a:p>
            <a:pPr algn="ctr"/>
            <a:r>
              <a:rPr lang="en-US" sz="6000" b="1" dirty="0">
                <a:solidFill>
                  <a:schemeClr val="accent2">
                    <a:lumMod val="75000"/>
                  </a:schemeClr>
                </a:solidFill>
              </a:rPr>
              <a:t>Tile</a:t>
            </a:r>
            <a:r>
              <a:rPr lang="en-US" dirty="0"/>
              <a:t> </a:t>
            </a:r>
          </a:p>
        </p:txBody>
      </p:sp>
      <p:pic>
        <p:nvPicPr>
          <p:cNvPr id="6" name="Content Placeholder 5">
            <a:extLst>
              <a:ext uri="{FF2B5EF4-FFF2-40B4-BE49-F238E27FC236}">
                <a16:creationId xmlns:a16="http://schemas.microsoft.com/office/drawing/2014/main" xmlns="" id="{5A7445BA-2D64-1DB7-2CB0-E8297A3EB3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2475" y="987425"/>
            <a:ext cx="4873625" cy="4873625"/>
          </a:xfrm>
        </p:spPr>
      </p:pic>
      <p:sp>
        <p:nvSpPr>
          <p:cNvPr id="4" name="Text Placeholder 3">
            <a:extLst>
              <a:ext uri="{FF2B5EF4-FFF2-40B4-BE49-F238E27FC236}">
                <a16:creationId xmlns:a16="http://schemas.microsoft.com/office/drawing/2014/main" xmlns="" id="{013A4D66-2F1A-92D7-E6A5-501E9770F0F5}"/>
              </a:ext>
            </a:extLst>
          </p:cNvPr>
          <p:cNvSpPr>
            <a:spLocks noGrp="1"/>
          </p:cNvSpPr>
          <p:nvPr>
            <p:ph type="body" sz="half" idx="2"/>
          </p:nvPr>
        </p:nvSpPr>
        <p:spPr/>
        <p:txBody>
          <a:bodyPr/>
          <a:lstStyle/>
          <a:p>
            <a:r>
              <a:rPr lang="en-US" dirty="0"/>
              <a:t>Using spacers and leveling system while doing tile will give you the beautiful look not only, we are looking for, but the look our residents deserve. Spacers will give the grout line you want and the leveling system will give you a smooth finish. </a:t>
            </a:r>
          </a:p>
        </p:txBody>
      </p:sp>
    </p:spTree>
    <p:extLst>
      <p:ext uri="{BB962C8B-B14F-4D97-AF65-F5344CB8AC3E}">
        <p14:creationId xmlns:p14="http://schemas.microsoft.com/office/powerpoint/2010/main" val="1924122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DFEA-9605-4DD6-3622-DE7E343CFE2E}"/>
              </a:ext>
            </a:extLst>
          </p:cNvPr>
          <p:cNvSpPr>
            <a:spLocks noGrp="1"/>
          </p:cNvSpPr>
          <p:nvPr>
            <p:ph type="title"/>
          </p:nvPr>
        </p:nvSpPr>
        <p:spPr>
          <a:xfrm>
            <a:off x="839788" y="457200"/>
            <a:ext cx="3932237" cy="1066800"/>
          </a:xfrm>
        </p:spPr>
        <p:txBody>
          <a:bodyPr/>
          <a:lstStyle/>
          <a:p>
            <a:pPr algn="ctr"/>
            <a:r>
              <a:rPr lang="en-US" sz="4800" b="1" dirty="0">
                <a:solidFill>
                  <a:schemeClr val="accent2">
                    <a:lumMod val="75000"/>
                  </a:schemeClr>
                </a:solidFill>
              </a:rPr>
              <a:t>Tile</a:t>
            </a:r>
            <a:r>
              <a:rPr lang="en-US" b="1" dirty="0">
                <a:solidFill>
                  <a:schemeClr val="accent2">
                    <a:lumMod val="75000"/>
                  </a:schemeClr>
                </a:solidFill>
              </a:rPr>
              <a:t> </a:t>
            </a:r>
          </a:p>
        </p:txBody>
      </p:sp>
      <p:pic>
        <p:nvPicPr>
          <p:cNvPr id="6" name="Picture Placeholder 5">
            <a:extLst>
              <a:ext uri="{FF2B5EF4-FFF2-40B4-BE49-F238E27FC236}">
                <a16:creationId xmlns:a16="http://schemas.microsoft.com/office/drawing/2014/main" xmlns="" id="{42AC1493-84D4-05EA-1437-4BFE41C41407}"/>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xmlns="" id="{87E40010-772B-408D-50F0-10A8C58DEFF6}"/>
              </a:ext>
            </a:extLst>
          </p:cNvPr>
          <p:cNvSpPr>
            <a:spLocks noGrp="1"/>
          </p:cNvSpPr>
          <p:nvPr>
            <p:ph type="body" sz="half" idx="2"/>
          </p:nvPr>
        </p:nvSpPr>
        <p:spPr/>
        <p:txBody>
          <a:bodyPr/>
          <a:lstStyle/>
          <a:p>
            <a:r>
              <a:rPr lang="en-US" dirty="0"/>
              <a:t>Make sure your first row of tile is level, from there all should run smooth and quickly from there. </a:t>
            </a:r>
          </a:p>
        </p:txBody>
      </p:sp>
    </p:spTree>
    <p:extLst>
      <p:ext uri="{BB962C8B-B14F-4D97-AF65-F5344CB8AC3E}">
        <p14:creationId xmlns:p14="http://schemas.microsoft.com/office/powerpoint/2010/main" val="476340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DFEA-9605-4DD6-3622-DE7E343CFE2E}"/>
              </a:ext>
            </a:extLst>
          </p:cNvPr>
          <p:cNvSpPr>
            <a:spLocks noGrp="1"/>
          </p:cNvSpPr>
          <p:nvPr>
            <p:ph type="title"/>
          </p:nvPr>
        </p:nvSpPr>
        <p:spPr>
          <a:xfrm>
            <a:off x="3726207" y="159745"/>
            <a:ext cx="3932237" cy="710588"/>
          </a:xfrm>
        </p:spPr>
        <p:txBody>
          <a:bodyPr>
            <a:normAutofit fontScale="90000"/>
          </a:bodyPr>
          <a:lstStyle/>
          <a:p>
            <a:pPr algn="ctr"/>
            <a:r>
              <a:rPr lang="en-US" sz="4800" b="1" dirty="0">
                <a:solidFill>
                  <a:schemeClr val="accent2">
                    <a:lumMod val="75000"/>
                  </a:schemeClr>
                </a:solidFill>
              </a:rPr>
              <a:t>Tile</a:t>
            </a:r>
            <a:r>
              <a:rPr lang="en-US" b="1" dirty="0">
                <a:solidFill>
                  <a:schemeClr val="accent2">
                    <a:lumMod val="75000"/>
                  </a:schemeClr>
                </a:solidFill>
              </a:rPr>
              <a:t> </a:t>
            </a:r>
          </a:p>
        </p:txBody>
      </p:sp>
      <p:sp>
        <p:nvSpPr>
          <p:cNvPr id="7" name="TextBox 6"/>
          <p:cNvSpPr txBox="1"/>
          <p:nvPr/>
        </p:nvSpPr>
        <p:spPr>
          <a:xfrm>
            <a:off x="143219" y="947451"/>
            <a:ext cx="11854150" cy="5170646"/>
          </a:xfrm>
          <a:prstGeom prst="rect">
            <a:avLst/>
          </a:prstGeom>
          <a:noFill/>
        </p:spPr>
        <p:txBody>
          <a:bodyPr wrap="square" rtlCol="0">
            <a:spAutoFit/>
          </a:bodyPr>
          <a:lstStyle/>
          <a:p>
            <a:pPr marL="285750" lvl="0" indent="-285750">
              <a:buFont typeface="Arial" panose="020B0604020202020204" pitchFamily="34" charset="0"/>
              <a:buChar char="•"/>
            </a:pPr>
            <a:r>
              <a:rPr lang="en-US" sz="2400" dirty="0"/>
              <a:t>Using a grinder with a cutting wheel to make tile cutting fast and easy</a:t>
            </a:r>
            <a:r>
              <a:rPr lang="en-US" sz="2400" dirty="0" smtClean="0"/>
              <a:t>.</a:t>
            </a:r>
            <a:endParaRPr lang="en-US" sz="2400" dirty="0"/>
          </a:p>
          <a:p>
            <a:pPr marL="285750" lvl="0" indent="-285750">
              <a:buFont typeface="Arial" panose="020B0604020202020204" pitchFamily="34" charset="0"/>
              <a:buChar char="•"/>
            </a:pPr>
            <a:r>
              <a:rPr lang="en-US" sz="2400" dirty="0"/>
              <a:t>Make sure you’re not making mistakes in the cuts as it takes a lot of time </a:t>
            </a:r>
          </a:p>
          <a:p>
            <a:pPr marL="285750" lvl="0" indent="-285750">
              <a:buFont typeface="Arial" panose="020B0604020202020204" pitchFamily="34" charset="0"/>
              <a:buChar char="•"/>
            </a:pPr>
            <a:r>
              <a:rPr lang="en-US" sz="2400" dirty="0"/>
              <a:t>When doing grout, clean most of it but after it drays, the small spots can be wiped away. </a:t>
            </a:r>
          </a:p>
          <a:p>
            <a:pPr marL="285750" lvl="0" indent="-285750">
              <a:buFont typeface="Arial" panose="020B0604020202020204" pitchFamily="34" charset="0"/>
              <a:buChar char="•"/>
            </a:pPr>
            <a:r>
              <a:rPr lang="en-US" sz="2400" dirty="0"/>
              <a:t>Use tile </a:t>
            </a:r>
            <a:r>
              <a:rPr lang="en-US" sz="2400" dirty="0" smtClean="0"/>
              <a:t>spacers</a:t>
            </a:r>
            <a:endParaRPr lang="en-US" sz="2400" dirty="0"/>
          </a:p>
          <a:p>
            <a:pPr marL="742950" lvl="1" indent="-285750">
              <a:buFont typeface="Arial" panose="020B0604020202020204" pitchFamily="34" charset="0"/>
              <a:buChar char="•"/>
            </a:pPr>
            <a:r>
              <a:rPr lang="en-US" sz="2400" dirty="0" smtClean="0"/>
              <a:t>Others say </a:t>
            </a:r>
            <a:r>
              <a:rPr lang="en-US" sz="2400" dirty="0"/>
              <a:t>don’t use tile spacers?</a:t>
            </a:r>
          </a:p>
          <a:p>
            <a:pPr marL="285750" lvl="0" indent="-285750">
              <a:buFont typeface="Arial" panose="020B0604020202020204" pitchFamily="34" charset="0"/>
              <a:buChar char="•"/>
            </a:pPr>
            <a:r>
              <a:rPr lang="en-US" sz="2400" dirty="0"/>
              <a:t>Know what your layout is and precut tile </a:t>
            </a:r>
          </a:p>
          <a:p>
            <a:pPr marL="285750" lvl="0" indent="-285750">
              <a:buFont typeface="Arial" panose="020B0604020202020204" pitchFamily="34" charset="0"/>
              <a:buChar char="•"/>
            </a:pPr>
            <a:r>
              <a:rPr lang="en-US" sz="2400" dirty="0" err="1"/>
              <a:t>Skimcoat</a:t>
            </a:r>
            <a:r>
              <a:rPr lang="en-US" sz="2400" dirty="0"/>
              <a:t> wall to make even </a:t>
            </a:r>
          </a:p>
          <a:p>
            <a:pPr marL="285750" lvl="0" indent="-285750">
              <a:buFont typeface="Arial" panose="020B0604020202020204" pitchFamily="34" charset="0"/>
              <a:buChar char="•"/>
            </a:pPr>
            <a:r>
              <a:rPr lang="en-US" sz="2400" dirty="0"/>
              <a:t>Clean grout as you go</a:t>
            </a:r>
          </a:p>
          <a:p>
            <a:pPr marL="285750" lvl="0" indent="-285750">
              <a:buFont typeface="Arial" panose="020B0604020202020204" pitchFamily="34" charset="0"/>
              <a:buChar char="•"/>
            </a:pPr>
            <a:r>
              <a:rPr lang="en-US" sz="2400" dirty="0"/>
              <a:t>Use fingers for grooves and to get into cracks </a:t>
            </a:r>
          </a:p>
          <a:p>
            <a:pPr marL="285750" lvl="0" indent="-285750">
              <a:buFont typeface="Arial" panose="020B0604020202020204" pitchFamily="34" charset="0"/>
              <a:buChar char="•"/>
            </a:pPr>
            <a:r>
              <a:rPr lang="en-US" sz="2400" dirty="0"/>
              <a:t>Start with a level first row </a:t>
            </a:r>
          </a:p>
          <a:p>
            <a:pPr marL="285750" lvl="0" indent="-285750">
              <a:buFont typeface="Arial" panose="020B0604020202020204" pitchFamily="34" charset="0"/>
              <a:buChar char="•"/>
            </a:pPr>
            <a:r>
              <a:rPr lang="en-US" sz="2400" dirty="0"/>
              <a:t>Gapping properly helps </a:t>
            </a:r>
          </a:p>
          <a:p>
            <a:pPr marL="285750" lvl="0" indent="-285750">
              <a:buFont typeface="Arial" panose="020B0604020202020204" pitchFamily="34" charset="0"/>
              <a:buChar char="•"/>
            </a:pPr>
            <a:r>
              <a:rPr lang="en-US" sz="2400" dirty="0"/>
              <a:t>Set rows of tiles, then put spacers in to get more area covered faster </a:t>
            </a:r>
          </a:p>
          <a:p>
            <a:pPr marL="285750" lvl="0" indent="-285750">
              <a:buFont typeface="Arial" panose="020B0604020202020204" pitchFamily="34" charset="0"/>
              <a:buChar char="•"/>
            </a:pPr>
            <a:r>
              <a:rPr lang="en-US" sz="2400" dirty="0"/>
              <a:t>Instead of replacing, you can have tiles painted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4402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49BF733-DC5A-AC2E-30F9-E68BD454EC2F}"/>
              </a:ext>
            </a:extLst>
          </p:cNvPr>
          <p:cNvSpPr txBox="1"/>
          <p:nvPr/>
        </p:nvSpPr>
        <p:spPr>
          <a:xfrm>
            <a:off x="3048000" y="0"/>
            <a:ext cx="6096000" cy="655885"/>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113C56A7-DE5E-EC50-5A59-4D04E8A91F82}"/>
              </a:ext>
            </a:extLst>
          </p:cNvPr>
          <p:cNvSpPr txBox="1"/>
          <p:nvPr/>
        </p:nvSpPr>
        <p:spPr>
          <a:xfrm>
            <a:off x="3048000" y="783772"/>
            <a:ext cx="6096000" cy="464294"/>
          </a:xfrm>
          <a:prstGeom prst="rect">
            <a:avLst/>
          </a:prstGeom>
          <a:noFill/>
        </p:spPr>
        <p:txBody>
          <a:bodyPr wrap="square">
            <a:spAutoFit/>
          </a:bodyPr>
          <a:lstStyle/>
          <a:p>
            <a:pPr marL="0" marR="0" algn="ctr">
              <a:lnSpc>
                <a:spcPct val="107000"/>
              </a:lnSpc>
              <a:spcAft>
                <a:spcPts val="800"/>
              </a:spcAft>
            </a:pPr>
            <a:r>
              <a:rPr lang="en-US" sz="2400" b="1" dirty="0">
                <a:latin typeface="Copperplate Gothic Bold" panose="020E0705020206020404" pitchFamily="34" charset="0"/>
                <a:ea typeface="Calibri" panose="020F0502020204030204" pitchFamily="34" charset="0"/>
                <a:cs typeface="Times New Roman" panose="02020603050405020304" pitchFamily="18" charset="0"/>
              </a:rPr>
              <a:t>Tools</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601DC4EE-9692-D349-7F23-15CEDFEF8E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42582" y="1761689"/>
            <a:ext cx="4341303" cy="5096311"/>
          </a:xfrm>
          <a:prstGeom prst="rect">
            <a:avLst/>
          </a:prstGeom>
        </p:spPr>
      </p:pic>
      <p:pic>
        <p:nvPicPr>
          <p:cNvPr id="7" name="Picture 6">
            <a:extLst>
              <a:ext uri="{FF2B5EF4-FFF2-40B4-BE49-F238E27FC236}">
                <a16:creationId xmlns:a16="http://schemas.microsoft.com/office/drawing/2014/main" xmlns="" id="{D9F799D0-3070-85BA-E69A-AC19A2209A9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307824" y="3790383"/>
            <a:ext cx="5453541" cy="3067617"/>
          </a:xfrm>
          <a:prstGeom prst="rect">
            <a:avLst/>
          </a:prstGeom>
        </p:spPr>
      </p:pic>
      <p:pic>
        <p:nvPicPr>
          <p:cNvPr id="9" name="Picture 8">
            <a:extLst>
              <a:ext uri="{FF2B5EF4-FFF2-40B4-BE49-F238E27FC236}">
                <a16:creationId xmlns:a16="http://schemas.microsoft.com/office/drawing/2014/main" xmlns="" id="{58180449-9D91-48F8-1349-F81615474DE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789774" y="1375953"/>
            <a:ext cx="3904479" cy="2186508"/>
          </a:xfrm>
          <a:prstGeom prst="rect">
            <a:avLst/>
          </a:prstGeom>
        </p:spPr>
      </p:pic>
    </p:spTree>
    <p:extLst>
      <p:ext uri="{BB962C8B-B14F-4D97-AF65-F5344CB8AC3E}">
        <p14:creationId xmlns:p14="http://schemas.microsoft.com/office/powerpoint/2010/main" val="617268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A17EF9-462D-BB3F-0EBA-6DB7CB5FCA8F}"/>
              </a:ext>
            </a:extLst>
          </p:cNvPr>
          <p:cNvSpPr>
            <a:spLocks noGrp="1"/>
          </p:cNvSpPr>
          <p:nvPr>
            <p:ph type="title"/>
          </p:nvPr>
        </p:nvSpPr>
        <p:spPr/>
        <p:txBody>
          <a:bodyPr/>
          <a:lstStyle/>
          <a:p>
            <a:pPr algn="ctr"/>
            <a:r>
              <a:rPr lang="en-US" b="1" dirty="0">
                <a:solidFill>
                  <a:schemeClr val="accent6">
                    <a:lumMod val="40000"/>
                    <a:lumOff val="60000"/>
                  </a:schemeClr>
                </a:solidFill>
              </a:rPr>
              <a:t>Tools </a:t>
            </a:r>
          </a:p>
        </p:txBody>
      </p:sp>
      <p:sp>
        <p:nvSpPr>
          <p:cNvPr id="3" name="Text Placeholder 2">
            <a:extLst>
              <a:ext uri="{FF2B5EF4-FFF2-40B4-BE49-F238E27FC236}">
                <a16:creationId xmlns:a16="http://schemas.microsoft.com/office/drawing/2014/main" xmlns="" id="{7EFA0FEE-3788-AD80-562B-011BABD81DFF}"/>
              </a:ext>
            </a:extLst>
          </p:cNvPr>
          <p:cNvSpPr>
            <a:spLocks noGrp="1"/>
          </p:cNvSpPr>
          <p:nvPr>
            <p:ph type="body" idx="1"/>
          </p:nvPr>
        </p:nvSpPr>
        <p:spPr/>
        <p:txBody>
          <a:bodyPr>
            <a:normAutofit/>
          </a:bodyPr>
          <a:lstStyle/>
          <a:p>
            <a:r>
              <a:rPr lang="en-US" dirty="0"/>
              <a:t>This is all the tools a maintenance man really needs, isn’t it? </a:t>
            </a:r>
          </a:p>
        </p:txBody>
      </p:sp>
      <p:pic>
        <p:nvPicPr>
          <p:cNvPr id="8" name="Content Placeholder 7">
            <a:extLst>
              <a:ext uri="{FF2B5EF4-FFF2-40B4-BE49-F238E27FC236}">
                <a16:creationId xmlns:a16="http://schemas.microsoft.com/office/drawing/2014/main" xmlns="" id="{FFADD565-EEB5-80A8-D345-0A0A78293DF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2796708"/>
            <a:ext cx="5157787" cy="3101321"/>
          </a:xfrm>
        </p:spPr>
      </p:pic>
      <p:sp>
        <p:nvSpPr>
          <p:cNvPr id="5" name="Text Placeholder 4">
            <a:extLst>
              <a:ext uri="{FF2B5EF4-FFF2-40B4-BE49-F238E27FC236}">
                <a16:creationId xmlns:a16="http://schemas.microsoft.com/office/drawing/2014/main" xmlns="" id="{F20DC726-2477-A248-8F99-D6C47B0BF4CB}"/>
              </a:ext>
            </a:extLst>
          </p:cNvPr>
          <p:cNvSpPr>
            <a:spLocks noGrp="1"/>
          </p:cNvSpPr>
          <p:nvPr>
            <p:ph type="body" sz="quarter" idx="3"/>
          </p:nvPr>
        </p:nvSpPr>
        <p:spPr/>
        <p:txBody>
          <a:bodyPr>
            <a:normAutofit fontScale="92500" lnSpcReduction="20000"/>
          </a:bodyPr>
          <a:lstStyle/>
          <a:p>
            <a:r>
              <a:rPr lang="en-US" dirty="0"/>
              <a:t>Having the proper tools to make your job easier will allow you to get more done in your day. Always invest in yourself. </a:t>
            </a:r>
          </a:p>
        </p:txBody>
      </p:sp>
      <p:pic>
        <p:nvPicPr>
          <p:cNvPr id="10" name="Content Placeholder 9">
            <a:extLst>
              <a:ext uri="{FF2B5EF4-FFF2-40B4-BE49-F238E27FC236}">
                <a16:creationId xmlns:a16="http://schemas.microsoft.com/office/drawing/2014/main" xmlns="" id="{DA4A8F30-6FA5-1973-17C1-E21EDB75D42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071218" y="2505075"/>
            <a:ext cx="3385152" cy="3684588"/>
          </a:xfrm>
        </p:spPr>
      </p:pic>
    </p:spTree>
    <p:extLst>
      <p:ext uri="{BB962C8B-B14F-4D97-AF65-F5344CB8AC3E}">
        <p14:creationId xmlns:p14="http://schemas.microsoft.com/office/powerpoint/2010/main" val="345911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81A8D8B-B310-A004-9429-56BA0D7E0885}"/>
              </a:ext>
            </a:extLst>
          </p:cNvPr>
          <p:cNvSpPr txBox="1"/>
          <p:nvPr/>
        </p:nvSpPr>
        <p:spPr>
          <a:xfrm>
            <a:off x="3048000" y="783772"/>
            <a:ext cx="6096000" cy="464294"/>
          </a:xfrm>
          <a:prstGeom prst="rect">
            <a:avLst/>
          </a:prstGeom>
          <a:noFill/>
        </p:spPr>
        <p:txBody>
          <a:bodyPr wrap="square">
            <a:spAutoFit/>
          </a:bodyPr>
          <a:lstStyle/>
          <a:p>
            <a:pPr marL="0" marR="0" algn="ctr">
              <a:lnSpc>
                <a:spcPct val="107000"/>
              </a:lnSpc>
              <a:spcAft>
                <a:spcPts val="800"/>
              </a:spcAft>
            </a:pPr>
            <a:r>
              <a:rPr lang="en-US" sz="2400" b="1" dirty="0">
                <a:effectLst/>
                <a:latin typeface="Copperplate Gothic Bold" panose="020E0705020206020404" pitchFamily="34" charset="0"/>
                <a:ea typeface="Calibri" panose="020F0502020204030204" pitchFamily="34" charset="0"/>
                <a:cs typeface="Times New Roman" panose="02020603050405020304" pitchFamily="18" charset="0"/>
              </a:rPr>
              <a:t>APPLIANCES</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D950CE2E-7867-173E-9664-23B7D7FC7635}"/>
              </a:ext>
            </a:extLst>
          </p:cNvPr>
          <p:cNvSpPr txBox="1"/>
          <p:nvPr/>
        </p:nvSpPr>
        <p:spPr>
          <a:xfrm>
            <a:off x="3048000" y="0"/>
            <a:ext cx="6096000" cy="685124"/>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a:t>
            </a:r>
            <a:r>
              <a:rPr lang="en-US" sz="3600" b="1" dirty="0" smtClean="0">
                <a:latin typeface="Copperplate Gothic Bold" panose="020E0705020206020404" pitchFamily="34" charset="0"/>
                <a:ea typeface="Calibri" panose="020F0502020204030204" pitchFamily="34" charset="0"/>
                <a:cs typeface="Times New Roman" panose="02020603050405020304" pitchFamily="18" charset="0"/>
              </a:rPr>
              <a:t>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D13D2E99-DA35-881F-A024-B2545F587E6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18083" y="1677798"/>
            <a:ext cx="5247314" cy="5247314"/>
          </a:xfrm>
          <a:prstGeom prst="rect">
            <a:avLst/>
          </a:prstGeom>
        </p:spPr>
      </p:pic>
      <p:pic>
        <p:nvPicPr>
          <p:cNvPr id="8" name="Picture 7">
            <a:extLst>
              <a:ext uri="{FF2B5EF4-FFF2-40B4-BE49-F238E27FC236}">
                <a16:creationId xmlns:a16="http://schemas.microsoft.com/office/drawing/2014/main" xmlns="" id="{3863C48E-46D2-20D9-E618-B823B644832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450827" y="4200536"/>
            <a:ext cx="5741173" cy="2583528"/>
          </a:xfrm>
          <a:prstGeom prst="rect">
            <a:avLst/>
          </a:prstGeom>
        </p:spPr>
      </p:pic>
      <p:pic>
        <p:nvPicPr>
          <p:cNvPr id="10" name="Picture 9">
            <a:extLst>
              <a:ext uri="{FF2B5EF4-FFF2-40B4-BE49-F238E27FC236}">
                <a16:creationId xmlns:a16="http://schemas.microsoft.com/office/drawing/2014/main" xmlns="" id="{0757C8F9-AE2B-7436-4EE7-A0C6129E0813}"/>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382533" y="1681189"/>
            <a:ext cx="3690935" cy="2460623"/>
          </a:xfrm>
          <a:prstGeom prst="rect">
            <a:avLst/>
          </a:prstGeom>
        </p:spPr>
      </p:pic>
    </p:spTree>
    <p:extLst>
      <p:ext uri="{BB962C8B-B14F-4D97-AF65-F5344CB8AC3E}">
        <p14:creationId xmlns:p14="http://schemas.microsoft.com/office/powerpoint/2010/main" val="3316093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F2B6F0-C028-E43F-929B-835143DC408F}"/>
              </a:ext>
            </a:extLst>
          </p:cNvPr>
          <p:cNvSpPr>
            <a:spLocks noGrp="1"/>
          </p:cNvSpPr>
          <p:nvPr>
            <p:ph type="title"/>
          </p:nvPr>
        </p:nvSpPr>
        <p:spPr>
          <a:xfrm>
            <a:off x="3913494" y="-23364"/>
            <a:ext cx="3932237" cy="855133"/>
          </a:xfrm>
        </p:spPr>
        <p:txBody>
          <a:bodyPr/>
          <a:lstStyle/>
          <a:p>
            <a:pPr algn="ctr"/>
            <a:r>
              <a:rPr lang="en-US" sz="4800" b="1" dirty="0">
                <a:solidFill>
                  <a:schemeClr val="accent6">
                    <a:lumMod val="40000"/>
                    <a:lumOff val="60000"/>
                  </a:schemeClr>
                </a:solidFill>
              </a:rPr>
              <a:t>Tools</a:t>
            </a:r>
            <a:r>
              <a:rPr lang="en-US" b="1" dirty="0">
                <a:solidFill>
                  <a:schemeClr val="accent6">
                    <a:lumMod val="40000"/>
                    <a:lumOff val="60000"/>
                  </a:schemeClr>
                </a:solidFill>
              </a:rPr>
              <a:t> </a:t>
            </a:r>
          </a:p>
        </p:txBody>
      </p:sp>
      <p:pic>
        <p:nvPicPr>
          <p:cNvPr id="6" name="Picture Placeholder 5">
            <a:extLst>
              <a:ext uri="{FF2B5EF4-FFF2-40B4-BE49-F238E27FC236}">
                <a16:creationId xmlns:a16="http://schemas.microsoft.com/office/drawing/2014/main" xmlns="" id="{2056D2F6-81FA-C526-714F-6903D84194B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793" b="2793"/>
          <a:stretch>
            <a:fillRect/>
          </a:stretch>
        </p:blipFill>
        <p:spPr>
          <a:xfrm>
            <a:off x="7256866" y="1064428"/>
            <a:ext cx="2515096" cy="1985943"/>
          </a:xfrm>
        </p:spPr>
      </p:pic>
      <p:sp>
        <p:nvSpPr>
          <p:cNvPr id="4" name="Text Placeholder 3">
            <a:extLst>
              <a:ext uri="{FF2B5EF4-FFF2-40B4-BE49-F238E27FC236}">
                <a16:creationId xmlns:a16="http://schemas.microsoft.com/office/drawing/2014/main" xmlns="" id="{CB6F94D1-CE1A-0FD3-1762-DC478F509FDE}"/>
              </a:ext>
            </a:extLst>
          </p:cNvPr>
          <p:cNvSpPr>
            <a:spLocks noGrp="1"/>
          </p:cNvSpPr>
          <p:nvPr>
            <p:ph type="body" sz="half" idx="2"/>
          </p:nvPr>
        </p:nvSpPr>
        <p:spPr>
          <a:xfrm>
            <a:off x="1335547" y="1781979"/>
            <a:ext cx="3932237" cy="3811588"/>
          </a:xfrm>
        </p:spPr>
        <p:txBody>
          <a:bodyPr/>
          <a:lstStyle/>
          <a:p>
            <a:r>
              <a:rPr lang="en-US" dirty="0"/>
              <a:t>Keeping your tools organized will allow you to complete your job in a timely manner. </a:t>
            </a:r>
            <a:endParaRPr lang="en-US" dirty="0" smtClean="0"/>
          </a:p>
          <a:p>
            <a:endParaRPr lang="en-US" dirty="0"/>
          </a:p>
          <a:p>
            <a:endParaRPr lang="en-US" dirty="0" smtClean="0"/>
          </a:p>
          <a:p>
            <a:endParaRPr lang="en-US" dirty="0"/>
          </a:p>
          <a:p>
            <a:endParaRPr lang="en-US" dirty="0" smtClean="0"/>
          </a:p>
          <a:p>
            <a:r>
              <a:rPr lang="en-US" dirty="0" smtClean="0"/>
              <a:t>Wire nut caps can also keep your silicone from drying out.</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42586" y="3625987"/>
            <a:ext cx="2743656" cy="2057742"/>
          </a:xfrm>
          <a:prstGeom prst="rect">
            <a:avLst/>
          </a:prstGeom>
        </p:spPr>
      </p:pic>
    </p:spTree>
    <p:extLst>
      <p:ext uri="{BB962C8B-B14F-4D97-AF65-F5344CB8AC3E}">
        <p14:creationId xmlns:p14="http://schemas.microsoft.com/office/powerpoint/2010/main" val="2088751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F2B6F0-C028-E43F-929B-835143DC408F}"/>
              </a:ext>
            </a:extLst>
          </p:cNvPr>
          <p:cNvSpPr>
            <a:spLocks noGrp="1"/>
          </p:cNvSpPr>
          <p:nvPr>
            <p:ph type="title"/>
          </p:nvPr>
        </p:nvSpPr>
        <p:spPr>
          <a:xfrm>
            <a:off x="3946545" y="0"/>
            <a:ext cx="3932237" cy="750473"/>
          </a:xfrm>
        </p:spPr>
        <p:txBody>
          <a:bodyPr/>
          <a:lstStyle/>
          <a:p>
            <a:pPr algn="ctr"/>
            <a:r>
              <a:rPr lang="en-US" sz="4800" b="1" dirty="0">
                <a:solidFill>
                  <a:schemeClr val="accent6">
                    <a:lumMod val="40000"/>
                    <a:lumOff val="60000"/>
                  </a:schemeClr>
                </a:solidFill>
              </a:rPr>
              <a:t>Tools</a:t>
            </a:r>
            <a:r>
              <a:rPr lang="en-US" b="1" dirty="0">
                <a:solidFill>
                  <a:schemeClr val="accent6">
                    <a:lumMod val="40000"/>
                    <a:lumOff val="60000"/>
                  </a:schemeClr>
                </a:solidFill>
              </a:rPr>
              <a:t> </a:t>
            </a:r>
          </a:p>
        </p:txBody>
      </p:sp>
      <p:sp>
        <p:nvSpPr>
          <p:cNvPr id="5" name="Text Placeholder 4"/>
          <p:cNvSpPr>
            <a:spLocks noGrp="1"/>
          </p:cNvSpPr>
          <p:nvPr>
            <p:ph type="body" sz="half" idx="2"/>
          </p:nvPr>
        </p:nvSpPr>
        <p:spPr>
          <a:xfrm>
            <a:off x="277928" y="750474"/>
            <a:ext cx="11708424" cy="5903714"/>
          </a:xfrm>
        </p:spPr>
        <p:txBody>
          <a:bodyPr>
            <a:normAutofit/>
          </a:bodyPr>
          <a:lstStyle/>
          <a:p>
            <a:pPr marL="285750" lvl="0" indent="-285750">
              <a:buFont typeface="Arial" panose="020B0604020202020204" pitchFamily="34" charset="0"/>
              <a:buChar char="•"/>
            </a:pPr>
            <a:r>
              <a:rPr lang="en-US" sz="2800" dirty="0"/>
              <a:t>11 in 1 Klein screwdriver is a great option for an all-in-on tool for most things </a:t>
            </a:r>
          </a:p>
          <a:p>
            <a:pPr marL="285750" lvl="0" indent="-285750">
              <a:buFont typeface="Arial" panose="020B0604020202020204" pitchFamily="34" charset="0"/>
              <a:buChar char="•"/>
            </a:pPr>
            <a:r>
              <a:rPr lang="en-US" sz="2800" dirty="0"/>
              <a:t>Make sure you have the dolphin pool robotic vacuum </a:t>
            </a:r>
          </a:p>
          <a:p>
            <a:pPr marL="285750" lvl="0" indent="-285750">
              <a:buFont typeface="Arial" panose="020B0604020202020204" pitchFamily="34" charset="0"/>
              <a:buChar char="•"/>
            </a:pPr>
            <a:r>
              <a:rPr lang="en-US" sz="2800" dirty="0"/>
              <a:t>Have the right ones and all you need </a:t>
            </a:r>
          </a:p>
          <a:p>
            <a:pPr marL="285750" lvl="0" indent="-285750">
              <a:buFont typeface="Arial" panose="020B0604020202020204" pitchFamily="34" charset="0"/>
              <a:buChar char="•"/>
            </a:pPr>
            <a:r>
              <a:rPr lang="en-US" sz="2800" dirty="0"/>
              <a:t>Tool </a:t>
            </a:r>
            <a:r>
              <a:rPr lang="en-US" sz="2800" dirty="0" smtClean="0"/>
              <a:t>organizers</a:t>
            </a:r>
            <a:endParaRPr lang="en-US" sz="2800" dirty="0"/>
          </a:p>
          <a:p>
            <a:pPr marL="285750" lvl="0" indent="-285750">
              <a:buFont typeface="Arial" panose="020B0604020202020204" pitchFamily="34" charset="0"/>
              <a:buChar char="•"/>
            </a:pPr>
            <a:r>
              <a:rPr lang="en-US" sz="2800" dirty="0"/>
              <a:t>Impact, mud bucket and knives, multi </a:t>
            </a:r>
            <a:r>
              <a:rPr lang="en-US" sz="2800" dirty="0" smtClean="0"/>
              <a:t>tool</a:t>
            </a:r>
            <a:endParaRPr lang="en-US" sz="2800" dirty="0"/>
          </a:p>
          <a:p>
            <a:pPr marL="285750" lvl="0" indent="-285750">
              <a:buFont typeface="Arial" panose="020B0604020202020204" pitchFamily="34" charset="0"/>
              <a:buChar char="•"/>
            </a:pPr>
            <a:r>
              <a:rPr lang="en-US" sz="2800" dirty="0"/>
              <a:t>Air sled, electric dolly, mail gun, oscillating saw </a:t>
            </a:r>
          </a:p>
          <a:p>
            <a:pPr marL="285750" lvl="0" indent="-285750">
              <a:buFont typeface="Arial" panose="020B0604020202020204" pitchFamily="34" charset="0"/>
              <a:buChar char="•"/>
            </a:pPr>
            <a:r>
              <a:rPr lang="en-US" sz="2800" dirty="0"/>
              <a:t>6” channel lock pliers, razor (?), magic eraser </a:t>
            </a:r>
          </a:p>
          <a:p>
            <a:pPr marL="285750" lvl="0" indent="-285750">
              <a:buFont typeface="Arial" panose="020B0604020202020204" pitchFamily="34" charset="0"/>
              <a:buChar char="•"/>
            </a:pPr>
            <a:r>
              <a:rPr lang="en-US" sz="2800" dirty="0"/>
              <a:t>Have all the tools prepared daily to be successful an deficient with day-to-day </a:t>
            </a:r>
            <a:r>
              <a:rPr lang="en-US" sz="2800" dirty="0" smtClean="0"/>
              <a:t>operations</a:t>
            </a:r>
            <a:endParaRPr lang="en-US" sz="2800" dirty="0"/>
          </a:p>
          <a:p>
            <a:pPr marL="285750" lvl="0" indent="-285750">
              <a:buFont typeface="Arial" panose="020B0604020202020204" pitchFamily="34" charset="0"/>
              <a:buChar char="•"/>
            </a:pPr>
            <a:r>
              <a:rPr lang="en-US" sz="2800" dirty="0"/>
              <a:t>Use a wire nut to cap silicone to keep it from hardening inside the </a:t>
            </a:r>
            <a:r>
              <a:rPr lang="en-US" sz="2800" dirty="0" smtClean="0"/>
              <a:t>tube</a:t>
            </a:r>
            <a:endParaRPr lang="en-US" sz="2800" dirty="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589254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89D9548-F627-744C-DCA4-7B8011F66C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A3A4CA74-1063-401F-FB11-15DC961E0D5C}"/>
              </a:ext>
            </a:extLst>
          </p:cNvPr>
          <p:cNvSpPr txBox="1"/>
          <p:nvPr/>
        </p:nvSpPr>
        <p:spPr>
          <a:xfrm>
            <a:off x="3048000" y="0"/>
            <a:ext cx="6096000" cy="655885"/>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7F29F88A-B128-F485-7646-99FB2CB4A321}"/>
              </a:ext>
            </a:extLst>
          </p:cNvPr>
          <p:cNvSpPr txBox="1"/>
          <p:nvPr/>
        </p:nvSpPr>
        <p:spPr>
          <a:xfrm>
            <a:off x="3048000" y="783772"/>
            <a:ext cx="6096000" cy="464294"/>
          </a:xfrm>
          <a:prstGeom prst="rect">
            <a:avLst/>
          </a:prstGeom>
          <a:noFill/>
        </p:spPr>
        <p:txBody>
          <a:bodyPr wrap="square">
            <a:spAutoFit/>
          </a:bodyPr>
          <a:lstStyle/>
          <a:p>
            <a:pPr marL="0" marR="0" algn="ctr">
              <a:lnSpc>
                <a:spcPct val="107000"/>
              </a:lnSpc>
              <a:spcAft>
                <a:spcPts val="800"/>
              </a:spcAft>
            </a:pPr>
            <a:r>
              <a:rPr lang="en-US" sz="2400" b="1" dirty="0">
                <a:latin typeface="Copperplate Gothic Bold" panose="020E0705020206020404" pitchFamily="34" charset="0"/>
                <a:ea typeface="Calibri" panose="020F0502020204030204" pitchFamily="34" charset="0"/>
                <a:cs typeface="Times New Roman" panose="02020603050405020304" pitchFamily="18" charset="0"/>
              </a:rPr>
              <a:t>Rehabs</a:t>
            </a:r>
          </a:p>
        </p:txBody>
      </p:sp>
      <p:pic>
        <p:nvPicPr>
          <p:cNvPr id="5" name="Picture 4">
            <a:extLst>
              <a:ext uri="{FF2B5EF4-FFF2-40B4-BE49-F238E27FC236}">
                <a16:creationId xmlns:a16="http://schemas.microsoft.com/office/drawing/2014/main" xmlns="" id="{BD9134DE-14B4-7365-F43C-83B89219B1D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21490" y="1248066"/>
            <a:ext cx="4512370" cy="332117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1836" y="3463962"/>
            <a:ext cx="4414092" cy="3310569"/>
          </a:xfrm>
          <a:prstGeom prst="rect">
            <a:avLst/>
          </a:prstGeom>
        </p:spPr>
      </p:pic>
      <p:pic>
        <p:nvPicPr>
          <p:cNvPr id="7" name="Picture 6">
            <a:extLst>
              <a:ext uri="{FF2B5EF4-FFF2-40B4-BE49-F238E27FC236}">
                <a16:creationId xmlns:a16="http://schemas.microsoft.com/office/drawing/2014/main" xmlns="" id="{BF7B0A92-3E48-9845-D4C1-8CFD5C4B774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7094862" y="1179202"/>
            <a:ext cx="4920867" cy="3347864"/>
          </a:xfrm>
          <a:prstGeom prst="rect">
            <a:avLst/>
          </a:prstGeom>
        </p:spPr>
      </p:pic>
    </p:spTree>
    <p:extLst>
      <p:ext uri="{BB962C8B-B14F-4D97-AF65-F5344CB8AC3E}">
        <p14:creationId xmlns:p14="http://schemas.microsoft.com/office/powerpoint/2010/main" val="2103652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A8902C-9A8A-3BA6-058B-F0D1A42AD316}"/>
              </a:ext>
            </a:extLst>
          </p:cNvPr>
          <p:cNvSpPr>
            <a:spLocks noGrp="1"/>
          </p:cNvSpPr>
          <p:nvPr>
            <p:ph type="ctrTitle"/>
          </p:nvPr>
        </p:nvSpPr>
        <p:spPr>
          <a:xfrm>
            <a:off x="1524000" y="77118"/>
            <a:ext cx="9144000" cy="958672"/>
          </a:xfrm>
        </p:spPr>
        <p:txBody>
          <a:bodyPr/>
          <a:lstStyle/>
          <a:p>
            <a:r>
              <a:rPr lang="en-US" dirty="0">
                <a:solidFill>
                  <a:srgbClr val="7030A0"/>
                </a:solidFill>
              </a:rPr>
              <a:t>Rehabs </a:t>
            </a:r>
          </a:p>
        </p:txBody>
      </p:sp>
      <p:sp>
        <p:nvSpPr>
          <p:cNvPr id="3" name="Subtitle 2">
            <a:extLst>
              <a:ext uri="{FF2B5EF4-FFF2-40B4-BE49-F238E27FC236}">
                <a16:creationId xmlns:a16="http://schemas.microsoft.com/office/drawing/2014/main" xmlns="" id="{135B2617-CEC8-DB2F-C2B3-D0A012F9A462}"/>
              </a:ext>
            </a:extLst>
          </p:cNvPr>
          <p:cNvSpPr>
            <a:spLocks noGrp="1"/>
          </p:cNvSpPr>
          <p:nvPr>
            <p:ph type="subTitle" idx="1"/>
          </p:nvPr>
        </p:nvSpPr>
        <p:spPr>
          <a:xfrm>
            <a:off x="455362" y="946431"/>
            <a:ext cx="11508955" cy="5652673"/>
          </a:xfrm>
        </p:spPr>
        <p:txBody>
          <a:bodyPr>
            <a:normAutofit fontScale="92500" lnSpcReduction="10000"/>
          </a:bodyPr>
          <a:lstStyle/>
          <a:p>
            <a:pPr marL="342900" indent="-342900" algn="l">
              <a:buFont typeface="Arial" panose="020B0604020202020204" pitchFamily="34" charset="0"/>
              <a:buChar char="•"/>
            </a:pPr>
            <a:r>
              <a:rPr lang="en-US" dirty="0"/>
              <a:t>Stay on top of your schedule. </a:t>
            </a:r>
          </a:p>
          <a:p>
            <a:pPr marL="342900" indent="-342900" algn="l">
              <a:buFont typeface="Arial" panose="020B0604020202020204" pitchFamily="34" charset="0"/>
              <a:buChar char="•"/>
            </a:pPr>
            <a:r>
              <a:rPr lang="en-US" dirty="0"/>
              <a:t>Double check your order list to ensure all supplies have arrived to prevent from getting behind. </a:t>
            </a:r>
          </a:p>
          <a:p>
            <a:pPr marL="342900" indent="-342900" algn="l">
              <a:buFont typeface="Arial" panose="020B0604020202020204" pitchFamily="34" charset="0"/>
              <a:buChar char="•"/>
            </a:pPr>
            <a:r>
              <a:rPr lang="en-US" dirty="0"/>
              <a:t>Stay organized. </a:t>
            </a:r>
          </a:p>
          <a:p>
            <a:pPr marL="342900" indent="-342900" algn="l">
              <a:buFont typeface="Arial" panose="020B0604020202020204" pitchFamily="34" charset="0"/>
              <a:buChar char="•"/>
            </a:pPr>
            <a:r>
              <a:rPr lang="en-US" dirty="0"/>
              <a:t>Maintain a clean work </a:t>
            </a:r>
            <a:r>
              <a:rPr lang="en-US" dirty="0" smtClean="0"/>
              <a:t>space</a:t>
            </a:r>
          </a:p>
          <a:p>
            <a:pPr marL="342900" lvl="0" indent="-342900" algn="l">
              <a:buFont typeface="Arial" panose="020B0604020202020204" pitchFamily="34" charset="0"/>
              <a:buChar char="•"/>
            </a:pPr>
            <a:r>
              <a:rPr lang="en-US" dirty="0"/>
              <a:t>Collect all the materials first.  Make sure all tools and there’s a game plan so there’s not back and forth. </a:t>
            </a:r>
          </a:p>
          <a:p>
            <a:pPr marL="342900" lvl="0" indent="-342900" algn="l">
              <a:buFont typeface="Arial" panose="020B0604020202020204" pitchFamily="34" charset="0"/>
              <a:buChar char="•"/>
            </a:pPr>
            <a:r>
              <a:rPr lang="en-US" dirty="0"/>
              <a:t>Stay on top of your schedule </a:t>
            </a:r>
          </a:p>
          <a:p>
            <a:pPr marL="342900" lvl="0" indent="-342900" algn="l">
              <a:buFont typeface="Arial" panose="020B0604020202020204" pitchFamily="34" charset="0"/>
              <a:buChar char="•"/>
            </a:pPr>
            <a:r>
              <a:rPr lang="en-US" dirty="0"/>
              <a:t>Doors – mark each door individually </a:t>
            </a:r>
          </a:p>
          <a:p>
            <a:pPr marL="342900" lvl="0" indent="-342900" algn="l">
              <a:buFont typeface="Arial" panose="020B0604020202020204" pitchFamily="34" charset="0"/>
              <a:buChar char="•"/>
            </a:pPr>
            <a:r>
              <a:rPr lang="en-US" dirty="0"/>
              <a:t>Toggle belt – fans </a:t>
            </a:r>
          </a:p>
          <a:p>
            <a:pPr marL="342900" lvl="0" indent="-342900" algn="l">
              <a:buFont typeface="Arial" panose="020B0604020202020204" pitchFamily="34" charset="0"/>
              <a:buChar char="•"/>
            </a:pPr>
            <a:r>
              <a:rPr lang="en-US" dirty="0"/>
              <a:t>Labeling all wires in a junction </a:t>
            </a:r>
          </a:p>
          <a:p>
            <a:pPr marL="342900" lvl="0" indent="-342900" algn="l">
              <a:buFont typeface="Arial" panose="020B0604020202020204" pitchFamily="34" charset="0"/>
              <a:buChar char="•"/>
            </a:pPr>
            <a:r>
              <a:rPr lang="en-US" dirty="0"/>
              <a:t>Use ledge boards for hanging cabinets </a:t>
            </a:r>
          </a:p>
          <a:p>
            <a:pPr marL="342900" lvl="0" indent="-342900" algn="l">
              <a:buFont typeface="Arial" panose="020B0604020202020204" pitchFamily="34" charset="0"/>
              <a:buChar char="•"/>
            </a:pPr>
            <a:r>
              <a:rPr lang="en-US" dirty="0"/>
              <a:t>Measure cabinets/countertops 30 days before move-out </a:t>
            </a:r>
          </a:p>
          <a:p>
            <a:pPr marL="342900" lvl="0" indent="-342900" algn="l">
              <a:buFont typeface="Arial" panose="020B0604020202020204" pitchFamily="34" charset="0"/>
              <a:buChar char="•"/>
            </a:pPr>
            <a:r>
              <a:rPr lang="en-US" dirty="0"/>
              <a:t>Pre-order all materials for your next rehabs and group per apartment </a:t>
            </a:r>
          </a:p>
          <a:p>
            <a:pPr marL="342900" lvl="0" indent="-342900" algn="l">
              <a:buFont typeface="Arial" panose="020B0604020202020204" pitchFamily="34" charset="0"/>
              <a:buChar char="•"/>
            </a:pPr>
            <a:r>
              <a:rPr lang="en-US" dirty="0"/>
              <a:t>Give your rehab techs a “punch-out bucket” the clean up after themselves when finishing a make ready </a:t>
            </a:r>
          </a:p>
          <a:p>
            <a:pPr marL="342900" indent="-342900" algn="l">
              <a:buFont typeface="Arial" panose="020B0604020202020204" pitchFamily="34" charset="0"/>
              <a:buChar char="•"/>
            </a:pPr>
            <a:endParaRPr lang="en-US" dirty="0"/>
          </a:p>
          <a:p>
            <a:pPr algn="l"/>
            <a:endParaRPr lang="en-US" dirty="0"/>
          </a:p>
        </p:txBody>
      </p:sp>
    </p:spTree>
    <p:extLst>
      <p:ext uri="{BB962C8B-B14F-4D97-AF65-F5344CB8AC3E}">
        <p14:creationId xmlns:p14="http://schemas.microsoft.com/office/powerpoint/2010/main" val="967692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233C65-1E4A-641B-D94F-F626A8A072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FB1DAF43-1595-90DE-B850-BCAC469A668E}"/>
              </a:ext>
            </a:extLst>
          </p:cNvPr>
          <p:cNvSpPr txBox="1"/>
          <p:nvPr/>
        </p:nvSpPr>
        <p:spPr>
          <a:xfrm>
            <a:off x="3048000" y="0"/>
            <a:ext cx="6096000" cy="655885"/>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7655E938-EACB-9843-B147-18606FC4D2AF}"/>
              </a:ext>
            </a:extLst>
          </p:cNvPr>
          <p:cNvSpPr txBox="1"/>
          <p:nvPr/>
        </p:nvSpPr>
        <p:spPr>
          <a:xfrm>
            <a:off x="3048000" y="783772"/>
            <a:ext cx="6096000" cy="468077"/>
          </a:xfrm>
          <a:prstGeom prst="rect">
            <a:avLst/>
          </a:prstGeom>
          <a:noFill/>
        </p:spPr>
        <p:txBody>
          <a:bodyPr wrap="square">
            <a:spAutoFit/>
          </a:bodyPr>
          <a:lstStyle/>
          <a:p>
            <a:pPr marL="0" marR="0" algn="ctr">
              <a:lnSpc>
                <a:spcPct val="107000"/>
              </a:lnSpc>
              <a:spcAft>
                <a:spcPts val="800"/>
              </a:spcAft>
            </a:pPr>
            <a:r>
              <a:rPr lang="en-US" sz="2400" b="1" dirty="0">
                <a:effectLst/>
                <a:latin typeface="Copperplate Gothic Bold" panose="020E0705020206020404" pitchFamily="34" charset="0"/>
                <a:ea typeface="Calibri" panose="020F0502020204030204" pitchFamily="34" charset="0"/>
                <a:cs typeface="Times New Roman" panose="02020603050405020304" pitchFamily="18" charset="0"/>
              </a:rPr>
              <a:t>ORDERING/INVENTORY/WALKS</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xmlns="" id="{4F21BE11-EC69-CE37-8782-ADB7755C62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3800212"/>
            <a:ext cx="5436065" cy="3057787"/>
          </a:xfrm>
          <a:prstGeom prst="rect">
            <a:avLst/>
          </a:prstGeom>
        </p:spPr>
      </p:pic>
      <p:pic>
        <p:nvPicPr>
          <p:cNvPr id="9" name="Picture 8">
            <a:extLst>
              <a:ext uri="{FF2B5EF4-FFF2-40B4-BE49-F238E27FC236}">
                <a16:creationId xmlns:a16="http://schemas.microsoft.com/office/drawing/2014/main" xmlns="" id="{E189E0E1-969B-5934-958C-F7C15F38869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279070" y="1265479"/>
            <a:ext cx="5156995" cy="2534733"/>
          </a:xfrm>
          <a:prstGeom prst="rect">
            <a:avLst/>
          </a:prstGeom>
        </p:spPr>
      </p:pic>
      <p:pic>
        <p:nvPicPr>
          <p:cNvPr id="11" name="Picture 10">
            <a:extLst>
              <a:ext uri="{FF2B5EF4-FFF2-40B4-BE49-F238E27FC236}">
                <a16:creationId xmlns:a16="http://schemas.microsoft.com/office/drawing/2014/main" xmlns="" id="{A9A48E26-300F-6900-0560-41D2C005493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498057" y="2249251"/>
            <a:ext cx="4608749" cy="4608749"/>
          </a:xfrm>
          <a:prstGeom prst="rect">
            <a:avLst/>
          </a:prstGeom>
        </p:spPr>
      </p:pic>
    </p:spTree>
    <p:extLst>
      <p:ext uri="{BB962C8B-B14F-4D97-AF65-F5344CB8AC3E}">
        <p14:creationId xmlns:p14="http://schemas.microsoft.com/office/powerpoint/2010/main" val="2112042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A7C3BD-375F-698E-8976-73AE1101D52B}"/>
              </a:ext>
            </a:extLst>
          </p:cNvPr>
          <p:cNvSpPr>
            <a:spLocks noGrp="1"/>
          </p:cNvSpPr>
          <p:nvPr>
            <p:ph type="ctrTitle"/>
          </p:nvPr>
        </p:nvSpPr>
        <p:spPr>
          <a:xfrm>
            <a:off x="1524000" y="0"/>
            <a:ext cx="9144000" cy="729255"/>
          </a:xfrm>
        </p:spPr>
        <p:txBody>
          <a:bodyPr>
            <a:normAutofit/>
          </a:bodyPr>
          <a:lstStyle/>
          <a:p>
            <a:r>
              <a:rPr lang="en-US" sz="4000" dirty="0">
                <a:solidFill>
                  <a:srgbClr val="C00000"/>
                </a:solidFill>
              </a:rPr>
              <a:t>Ordering/Inventory/Walk</a:t>
            </a:r>
          </a:p>
        </p:txBody>
      </p:sp>
      <p:sp>
        <p:nvSpPr>
          <p:cNvPr id="3" name="Subtitle 2">
            <a:extLst>
              <a:ext uri="{FF2B5EF4-FFF2-40B4-BE49-F238E27FC236}">
                <a16:creationId xmlns:a16="http://schemas.microsoft.com/office/drawing/2014/main" xmlns="" id="{03865C2A-A0AD-AC30-025E-E9AA1C0F890E}"/>
              </a:ext>
            </a:extLst>
          </p:cNvPr>
          <p:cNvSpPr>
            <a:spLocks noGrp="1"/>
          </p:cNvSpPr>
          <p:nvPr>
            <p:ph type="subTitle" idx="1"/>
          </p:nvPr>
        </p:nvSpPr>
        <p:spPr>
          <a:xfrm>
            <a:off x="385590" y="903383"/>
            <a:ext cx="11578728" cy="5750805"/>
          </a:xfrm>
        </p:spPr>
        <p:txBody>
          <a:bodyPr>
            <a:normAutofit/>
          </a:bodyPr>
          <a:lstStyle/>
          <a:p>
            <a:pPr marL="342900" lvl="0" indent="-342900" algn="l">
              <a:buFont typeface="Arial" panose="020B0604020202020204" pitchFamily="34" charset="0"/>
              <a:buChar char="•"/>
            </a:pPr>
            <a:r>
              <a:rPr lang="en-US" sz="2800" dirty="0" smtClean="0"/>
              <a:t>Give checklists to cleaners, maintenance, and other vendors to help with quality control. </a:t>
            </a:r>
          </a:p>
          <a:p>
            <a:pPr marL="342900" lvl="0" indent="-342900" algn="l">
              <a:buFont typeface="Arial" panose="020B0604020202020204" pitchFamily="34" charset="0"/>
              <a:buChar char="•"/>
            </a:pPr>
            <a:r>
              <a:rPr lang="en-US" sz="2800" dirty="0" smtClean="0"/>
              <a:t>Check order history to know amount of supplies ordered and if you are over/under ordering in any category. </a:t>
            </a:r>
          </a:p>
          <a:p>
            <a:pPr marL="342900" lvl="0" indent="-342900" algn="l">
              <a:buFont typeface="Arial" panose="020B0604020202020204" pitchFamily="34" charset="0"/>
              <a:buChar char="•"/>
            </a:pPr>
            <a:r>
              <a:rPr lang="en-US" sz="2800" dirty="0" smtClean="0"/>
              <a:t>Do a weekly inventory check to ensure commonly used items are in stock. </a:t>
            </a:r>
          </a:p>
          <a:p>
            <a:pPr marL="342900" lvl="0" indent="-342900" algn="l">
              <a:buFont typeface="Arial" panose="020B0604020202020204" pitchFamily="34" charset="0"/>
              <a:buChar char="•"/>
            </a:pPr>
            <a:r>
              <a:rPr lang="en-US" sz="2800" dirty="0" smtClean="0"/>
              <a:t>Have an “order” sheet available that techs can write down items when they notice them getting low to re-stock before running out.</a:t>
            </a:r>
          </a:p>
          <a:p>
            <a:pPr marL="342900" lvl="0" indent="-342900" algn="l">
              <a:buFont typeface="Arial" panose="020B0604020202020204" pitchFamily="34" charset="0"/>
              <a:buChar char="•"/>
            </a:pPr>
            <a:r>
              <a:rPr lang="en-US" sz="2800" dirty="0" smtClean="0"/>
              <a:t>Keep notes as you go </a:t>
            </a:r>
          </a:p>
          <a:p>
            <a:pPr marL="342900" lvl="0" indent="-342900" algn="l">
              <a:buFont typeface="Arial" panose="020B0604020202020204" pitchFamily="34" charset="0"/>
              <a:buChar char="•"/>
            </a:pPr>
            <a:r>
              <a:rPr lang="en-US" sz="2800" dirty="0" smtClean="0"/>
              <a:t>Use quarterly inspection </a:t>
            </a:r>
          </a:p>
          <a:p>
            <a:pPr marL="342900" lvl="0" indent="-342900" algn="l">
              <a:buFont typeface="Arial" panose="020B0604020202020204" pitchFamily="34" charset="0"/>
              <a:buChar char="•"/>
            </a:pPr>
            <a:r>
              <a:rPr lang="en-US" sz="2800" dirty="0" smtClean="0"/>
              <a:t>Order ahead of time for upcoming turns, projects, inventory, or other items </a:t>
            </a:r>
          </a:p>
          <a:p>
            <a:pPr marL="342900" lvl="0" indent="-342900" algn="l">
              <a:buFont typeface="Arial" panose="020B0604020202020204" pitchFamily="34" charset="0"/>
              <a:buChar char="•"/>
            </a:pPr>
            <a:r>
              <a:rPr lang="en-US" sz="2800" dirty="0" smtClean="0"/>
              <a:t>Labeling all boxes and bins of parts</a:t>
            </a:r>
          </a:p>
        </p:txBody>
      </p:sp>
    </p:spTree>
    <p:extLst>
      <p:ext uri="{BB962C8B-B14F-4D97-AF65-F5344CB8AC3E}">
        <p14:creationId xmlns:p14="http://schemas.microsoft.com/office/powerpoint/2010/main" val="290712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A7C3BD-375F-698E-8976-73AE1101D52B}"/>
              </a:ext>
            </a:extLst>
          </p:cNvPr>
          <p:cNvSpPr>
            <a:spLocks noGrp="1"/>
          </p:cNvSpPr>
          <p:nvPr>
            <p:ph type="ctrTitle"/>
          </p:nvPr>
        </p:nvSpPr>
        <p:spPr>
          <a:xfrm>
            <a:off x="1524000" y="0"/>
            <a:ext cx="9144000" cy="729255"/>
          </a:xfrm>
        </p:spPr>
        <p:txBody>
          <a:bodyPr>
            <a:normAutofit/>
          </a:bodyPr>
          <a:lstStyle/>
          <a:p>
            <a:r>
              <a:rPr lang="en-US" sz="4000" dirty="0">
                <a:solidFill>
                  <a:srgbClr val="C00000"/>
                </a:solidFill>
              </a:rPr>
              <a:t>Ordering/Inventory/Walk</a:t>
            </a:r>
          </a:p>
        </p:txBody>
      </p:sp>
      <p:sp>
        <p:nvSpPr>
          <p:cNvPr id="3" name="Subtitle 2">
            <a:extLst>
              <a:ext uri="{FF2B5EF4-FFF2-40B4-BE49-F238E27FC236}">
                <a16:creationId xmlns:a16="http://schemas.microsoft.com/office/drawing/2014/main" xmlns="" id="{03865C2A-A0AD-AC30-025E-E9AA1C0F890E}"/>
              </a:ext>
            </a:extLst>
          </p:cNvPr>
          <p:cNvSpPr>
            <a:spLocks noGrp="1"/>
          </p:cNvSpPr>
          <p:nvPr>
            <p:ph type="subTitle" idx="1"/>
          </p:nvPr>
        </p:nvSpPr>
        <p:spPr>
          <a:xfrm>
            <a:off x="385590" y="903383"/>
            <a:ext cx="11578728" cy="5750805"/>
          </a:xfrm>
        </p:spPr>
        <p:txBody>
          <a:bodyPr>
            <a:normAutofit/>
          </a:bodyPr>
          <a:lstStyle/>
          <a:p>
            <a:pPr marL="457200" lvl="0" indent="-457200" algn="l">
              <a:buFont typeface="Arial" panose="020B0604020202020204" pitchFamily="34" charset="0"/>
              <a:buChar char="•"/>
            </a:pPr>
            <a:r>
              <a:rPr lang="en-US" sz="2800" dirty="0"/>
              <a:t>Keep walk sheets and make spreadsheet on computer for budget purposes </a:t>
            </a:r>
          </a:p>
          <a:p>
            <a:pPr marL="457200" lvl="0" indent="-457200" algn="l">
              <a:buFont typeface="Arial" panose="020B0604020202020204" pitchFamily="34" charset="0"/>
              <a:buChar char="•"/>
            </a:pPr>
            <a:r>
              <a:rPr lang="en-US" sz="2800" dirty="0"/>
              <a:t>Make a standard form for pre-walks to make the process go much faster by just checking boxes instead of writing everything down each time. </a:t>
            </a:r>
          </a:p>
          <a:p>
            <a:pPr marL="457200" lvl="0" indent="-457200" algn="l">
              <a:buFont typeface="Arial" panose="020B0604020202020204" pitchFamily="34" charset="0"/>
              <a:buChar char="•"/>
            </a:pPr>
            <a:r>
              <a:rPr lang="en-US" sz="2800" dirty="0"/>
              <a:t>Order all needed supplies w/ rep weekly </a:t>
            </a:r>
          </a:p>
          <a:p>
            <a:pPr marL="457200" lvl="0" indent="-457200" algn="l">
              <a:buFont typeface="Arial" panose="020B0604020202020204" pitchFamily="34" charset="0"/>
              <a:buChar char="•"/>
            </a:pPr>
            <a:r>
              <a:rPr lang="en-US" sz="2800" dirty="0"/>
              <a:t>Complete Michelson inventory report 2x per year, and add/remove items to it as you go instead of waiting for the due dates to complete </a:t>
            </a:r>
          </a:p>
          <a:p>
            <a:pPr marL="457200" lvl="0" indent="-457200" algn="l">
              <a:buFont typeface="Arial" panose="020B0604020202020204" pitchFamily="34" charset="0"/>
              <a:buChar char="•"/>
            </a:pPr>
            <a:r>
              <a:rPr lang="en-US" sz="2800" dirty="0"/>
              <a:t>Walk all </a:t>
            </a:r>
            <a:r>
              <a:rPr lang="en-US" sz="2800" dirty="0" err="1"/>
              <a:t>vacants</a:t>
            </a:r>
            <a:r>
              <a:rPr lang="en-US" sz="2800" dirty="0"/>
              <a:t> weekly along with scheduling pre-walks for </a:t>
            </a:r>
            <a:r>
              <a:rPr lang="en-US" sz="2800" dirty="0" smtClean="0"/>
              <a:t>maintenance</a:t>
            </a:r>
            <a:endParaRPr lang="en-US" sz="2800" dirty="0"/>
          </a:p>
          <a:p>
            <a:pPr marL="457200" lvl="0" indent="-457200" algn="l">
              <a:buFont typeface="Arial" panose="020B0604020202020204" pitchFamily="34" charset="0"/>
              <a:buChar char="•"/>
            </a:pPr>
            <a:r>
              <a:rPr lang="en-US" sz="2800" dirty="0"/>
              <a:t>Purchase in bulk to save money. </a:t>
            </a:r>
          </a:p>
          <a:p>
            <a:pPr marL="457200" lvl="0" indent="-457200" algn="l">
              <a:buFont typeface="Arial" panose="020B0604020202020204" pitchFamily="34" charset="0"/>
              <a:buChar char="•"/>
            </a:pPr>
            <a:r>
              <a:rPr lang="en-US" sz="2800" dirty="0"/>
              <a:t>When doing unit inspections, walk along the walls, rather than walking into the middle of the room. It will allow for a more detailed inspection. </a:t>
            </a:r>
          </a:p>
          <a:p>
            <a:pPr marL="457200" lvl="0" indent="-457200" algn="l">
              <a:buFont typeface="Arial" panose="020B0604020202020204" pitchFamily="34" charset="0"/>
              <a:buChar char="•"/>
            </a:pPr>
            <a:r>
              <a:rPr lang="en-US" sz="2800" dirty="0"/>
              <a:t>If a unit has been sitting for over a month, run water through all the sinks/tubs/washer drain to avoid odor issues. </a:t>
            </a:r>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16179852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CE28939-2E69-CA7A-E1E9-949E17935EAD}"/>
              </a:ext>
            </a:extLst>
          </p:cNvPr>
          <p:cNvSpPr txBox="1"/>
          <p:nvPr/>
        </p:nvSpPr>
        <p:spPr>
          <a:xfrm>
            <a:off x="3048000" y="0"/>
            <a:ext cx="6096000" cy="655885"/>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704F3D14-7F26-9B49-D463-06E4F1BC6EA8}"/>
              </a:ext>
            </a:extLst>
          </p:cNvPr>
          <p:cNvSpPr txBox="1"/>
          <p:nvPr/>
        </p:nvSpPr>
        <p:spPr>
          <a:xfrm>
            <a:off x="3048000" y="783772"/>
            <a:ext cx="6096000" cy="468077"/>
          </a:xfrm>
          <a:prstGeom prst="rect">
            <a:avLst/>
          </a:prstGeom>
          <a:noFill/>
        </p:spPr>
        <p:txBody>
          <a:bodyPr wrap="square">
            <a:spAutoFit/>
          </a:bodyPr>
          <a:lstStyle/>
          <a:p>
            <a:pPr marL="0" marR="0" algn="ctr">
              <a:lnSpc>
                <a:spcPct val="107000"/>
              </a:lnSpc>
              <a:spcAft>
                <a:spcPts val="800"/>
              </a:spcAft>
            </a:pPr>
            <a:r>
              <a:rPr lang="en-US" sz="2400" b="1" dirty="0">
                <a:effectLst/>
                <a:latin typeface="Copperplate Gothic Bold" panose="020E0705020206020404" pitchFamily="34" charset="0"/>
                <a:ea typeface="Calibri" panose="020F0502020204030204" pitchFamily="34" charset="0"/>
                <a:cs typeface="Times New Roman" panose="02020603050405020304" pitchFamily="18" charset="0"/>
              </a:rPr>
              <a:t>MISC/OTHER</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xmlns="" id="{E3126305-2CE0-E52E-A1A8-3CA737E65C7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511567" y="2897058"/>
            <a:ext cx="6680433" cy="3714446"/>
          </a:xfrm>
          <a:prstGeom prst="rect">
            <a:avLst/>
          </a:prstGeom>
        </p:spPr>
      </p:pic>
      <p:pic>
        <p:nvPicPr>
          <p:cNvPr id="7" name="Picture 6">
            <a:extLst>
              <a:ext uri="{FF2B5EF4-FFF2-40B4-BE49-F238E27FC236}">
                <a16:creationId xmlns:a16="http://schemas.microsoft.com/office/drawing/2014/main" xmlns="" id="{D95F99D8-902C-4D74-47D7-CA7275332FE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2951" r="11682"/>
          <a:stretch/>
        </p:blipFill>
        <p:spPr>
          <a:xfrm>
            <a:off x="176167" y="2897058"/>
            <a:ext cx="5058563" cy="3774755"/>
          </a:xfrm>
          <a:prstGeom prst="rect">
            <a:avLst/>
          </a:prstGeom>
        </p:spPr>
      </p:pic>
    </p:spTree>
    <p:extLst>
      <p:ext uri="{BB962C8B-B14F-4D97-AF65-F5344CB8AC3E}">
        <p14:creationId xmlns:p14="http://schemas.microsoft.com/office/powerpoint/2010/main" val="2702887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CE28939-2E69-CA7A-E1E9-949E17935EAD}"/>
              </a:ext>
            </a:extLst>
          </p:cNvPr>
          <p:cNvSpPr txBox="1"/>
          <p:nvPr/>
        </p:nvSpPr>
        <p:spPr>
          <a:xfrm>
            <a:off x="3048000" y="0"/>
            <a:ext cx="6096000" cy="655885"/>
          </a:xfrm>
          <a:prstGeom prst="rect">
            <a:avLst/>
          </a:prstGeom>
          <a:noFill/>
        </p:spPr>
        <p:txBody>
          <a:bodyPr wrap="square">
            <a:spAutoFit/>
          </a:bodyPr>
          <a:lstStyle/>
          <a:p>
            <a:pPr marL="0" marR="0" algn="ctr">
              <a:lnSpc>
                <a:spcPct val="107000"/>
              </a:lnSpc>
              <a:spcAft>
                <a:spcPts val="800"/>
              </a:spcAft>
            </a:pPr>
            <a:r>
              <a:rPr lang="en-US" sz="3600" b="1" dirty="0">
                <a:latin typeface="Copperplate Gothic Bold" panose="020E0705020206020404" pitchFamily="34" charset="0"/>
                <a:ea typeface="Calibri" panose="020F0502020204030204" pitchFamily="34" charset="0"/>
                <a:cs typeface="Times New Roman" panose="02020603050405020304" pitchFamily="18" charset="0"/>
              </a:rPr>
              <a:t>Tricks of the trade</a:t>
            </a:r>
            <a:endParaRPr lang="en-US" sz="36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704F3D14-7F26-9B49-D463-06E4F1BC6EA8}"/>
              </a:ext>
            </a:extLst>
          </p:cNvPr>
          <p:cNvSpPr txBox="1"/>
          <p:nvPr/>
        </p:nvSpPr>
        <p:spPr>
          <a:xfrm>
            <a:off x="3048000" y="783772"/>
            <a:ext cx="6096000" cy="468077"/>
          </a:xfrm>
          <a:prstGeom prst="rect">
            <a:avLst/>
          </a:prstGeom>
          <a:noFill/>
        </p:spPr>
        <p:txBody>
          <a:bodyPr wrap="square">
            <a:spAutoFit/>
          </a:bodyPr>
          <a:lstStyle/>
          <a:p>
            <a:pPr marL="0" marR="0" algn="ctr">
              <a:lnSpc>
                <a:spcPct val="107000"/>
              </a:lnSpc>
              <a:spcAft>
                <a:spcPts val="800"/>
              </a:spcAft>
            </a:pPr>
            <a:r>
              <a:rPr lang="en-US" sz="2400" b="1" dirty="0">
                <a:effectLst/>
                <a:latin typeface="Copperplate Gothic Bold" panose="020E0705020206020404" pitchFamily="34" charset="0"/>
                <a:ea typeface="Calibri" panose="020F0502020204030204" pitchFamily="34" charset="0"/>
                <a:cs typeface="Times New Roman" panose="02020603050405020304" pitchFamily="18" charset="0"/>
              </a:rPr>
              <a:t>MISC/OTHER</a:t>
            </a:r>
            <a:endParaRPr lang="en-US" sz="2400" dirty="0">
              <a:effectLst/>
              <a:latin typeface="Copperplate Gothic Bold" panose="020E0705020206020404" pitchFamily="34" charset="0"/>
              <a:ea typeface="Calibri" panose="020F0502020204030204" pitchFamily="34" charset="0"/>
              <a:cs typeface="Times New Roman" panose="02020603050405020304" pitchFamily="18" charset="0"/>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041" y="1150012"/>
            <a:ext cx="6477918" cy="5535954"/>
          </a:xfrm>
          <a:prstGeom prst="rect">
            <a:avLst/>
          </a:prstGeom>
        </p:spPr>
      </p:pic>
    </p:spTree>
    <p:extLst>
      <p:ext uri="{BB962C8B-B14F-4D97-AF65-F5344CB8AC3E}">
        <p14:creationId xmlns:p14="http://schemas.microsoft.com/office/powerpoint/2010/main" val="3216885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A4934-09FF-D2A8-86DD-449C691097A9}"/>
              </a:ext>
            </a:extLst>
          </p:cNvPr>
          <p:cNvSpPr>
            <a:spLocks noGrp="1"/>
          </p:cNvSpPr>
          <p:nvPr>
            <p:ph type="title"/>
          </p:nvPr>
        </p:nvSpPr>
        <p:spPr>
          <a:xfrm>
            <a:off x="838200" y="0"/>
            <a:ext cx="10515600" cy="758595"/>
          </a:xfrm>
        </p:spPr>
        <p:txBody>
          <a:bodyPr/>
          <a:lstStyle/>
          <a:p>
            <a:pPr algn="ctr"/>
            <a:r>
              <a:rPr lang="en-US" dirty="0" err="1">
                <a:solidFill>
                  <a:srgbClr val="00B050"/>
                </a:solidFill>
              </a:rPr>
              <a:t>Misc</a:t>
            </a:r>
            <a:r>
              <a:rPr lang="en-US" dirty="0">
                <a:solidFill>
                  <a:srgbClr val="00B050"/>
                </a:solidFill>
              </a:rPr>
              <a:t>/Other</a:t>
            </a:r>
          </a:p>
        </p:txBody>
      </p:sp>
      <p:sp>
        <p:nvSpPr>
          <p:cNvPr id="3" name="Content Placeholder 2">
            <a:extLst>
              <a:ext uri="{FF2B5EF4-FFF2-40B4-BE49-F238E27FC236}">
                <a16:creationId xmlns:a16="http://schemas.microsoft.com/office/drawing/2014/main" xmlns="" id="{137DE0C7-90B7-0071-8BF2-77414A5E7A12}"/>
              </a:ext>
            </a:extLst>
          </p:cNvPr>
          <p:cNvSpPr>
            <a:spLocks noGrp="1"/>
          </p:cNvSpPr>
          <p:nvPr>
            <p:ph idx="1"/>
          </p:nvPr>
        </p:nvSpPr>
        <p:spPr>
          <a:xfrm>
            <a:off x="176270" y="672029"/>
            <a:ext cx="11843132" cy="6037243"/>
          </a:xfrm>
        </p:spPr>
        <p:txBody>
          <a:bodyPr>
            <a:normAutofit fontScale="85000" lnSpcReduction="10000"/>
          </a:bodyPr>
          <a:lstStyle/>
          <a:p>
            <a:r>
              <a:rPr lang="en-US" dirty="0"/>
              <a:t>Be prepared for bad weather. </a:t>
            </a:r>
          </a:p>
          <a:p>
            <a:r>
              <a:rPr lang="en-US" dirty="0"/>
              <a:t>Always keep your hands busy. </a:t>
            </a:r>
          </a:p>
          <a:p>
            <a:r>
              <a:rPr lang="en-US" dirty="0"/>
              <a:t>Maintain </a:t>
            </a:r>
            <a:r>
              <a:rPr lang="en-US" dirty="0" smtClean="0"/>
              <a:t>an organized </a:t>
            </a:r>
            <a:r>
              <a:rPr lang="en-US" dirty="0"/>
              <a:t>shop. </a:t>
            </a:r>
            <a:endParaRPr lang="en-US" dirty="0" smtClean="0"/>
          </a:p>
          <a:p>
            <a:pPr lvl="0"/>
            <a:r>
              <a:rPr lang="en-US" dirty="0"/>
              <a:t>Rough or stubborn keys in deadbolts? Rub a pencil on the key for lubrication.</a:t>
            </a:r>
          </a:p>
          <a:p>
            <a:pPr lvl="0"/>
            <a:r>
              <a:rPr lang="en-US" dirty="0"/>
              <a:t>Icy patches? Use a mixture of water, alcohol and Dawn dish soap to melt it. </a:t>
            </a:r>
          </a:p>
          <a:p>
            <a:r>
              <a:rPr lang="en-US" dirty="0" err="1" smtClean="0"/>
              <a:t>Eazy</a:t>
            </a:r>
            <a:r>
              <a:rPr lang="en-US" dirty="0" smtClean="0"/>
              <a:t> drains</a:t>
            </a:r>
            <a:endParaRPr lang="en-US" dirty="0"/>
          </a:p>
          <a:p>
            <a:r>
              <a:rPr lang="en-US" dirty="0">
                <a:effectLst/>
                <a:latin typeface="Times New Roman" panose="02020603050405020304" pitchFamily="18" charset="0"/>
                <a:ea typeface="Calibri" panose="020F0502020204030204" pitchFamily="34" charset="0"/>
                <a:cs typeface="Times New Roman" panose="02020603050405020304" pitchFamily="18" charset="0"/>
              </a:rPr>
              <a:t>If an interior door closes on it own, just pull a couple hinge pins, bend them slightly, and re-install and should stay open. </a:t>
            </a:r>
          </a:p>
          <a:p>
            <a:r>
              <a:rPr lang="en-US" dirty="0">
                <a:effectLst/>
                <a:latin typeface="Times New Roman" panose="02020603050405020304" pitchFamily="18" charset="0"/>
                <a:ea typeface="Calibri" panose="020F0502020204030204" pitchFamily="34" charset="0"/>
                <a:cs typeface="Times New Roman" panose="02020603050405020304" pitchFamily="18" charset="0"/>
              </a:rPr>
              <a:t>If you have a door rubbing the jamb on the striker plate side and all of the hinges and hinge screws are tight, you can either remove the hinge pins from 2 hinges and put a shim to make the correct gap with the door shut and then bend then hinge to line up and put the pins back in. Or take a pry bar between the jamb and the door at the point it is rubbing, then pry the door back which bends the hinge also and it should not rub anymore. (SM</a:t>
            </a:r>
            <a:r>
              <a:rPr lang="en-US" dirty="0" smtClean="0">
                <a:effectLst/>
                <a:latin typeface="Times New Roman" panose="02020603050405020304" pitchFamily="18" charset="0"/>
                <a:ea typeface="Calibri" panose="020F0502020204030204" pitchFamily="34" charset="0"/>
                <a:cs typeface="Times New Roman" panose="02020603050405020304" pitchFamily="18" charset="0"/>
              </a:rPr>
              <a:t>)</a:t>
            </a:r>
          </a:p>
          <a:p>
            <a:r>
              <a:rPr lang="en-US" dirty="0"/>
              <a:t>Simple Green degreaser makes removing paint from plank flooring a breeze. Spot spray, wait 5 mins and then wipe with a wet microfiber cloth. </a:t>
            </a:r>
            <a:r>
              <a:rPr lang="en-US" u="sng" dirty="0">
                <a:hlinkClick r:id="rId2"/>
              </a:rPr>
              <a:t>https://</a:t>
            </a:r>
            <a:r>
              <a:rPr lang="en-US" u="sng" dirty="0" smtClean="0">
                <a:hlinkClick r:id="rId2"/>
              </a:rPr>
              <a:t>hdsupplysolutions.com/p/simple-green-20-oz-foaming-crystal-cleaner-degreaser-aerosol-p274857</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R="0" indent="0">
              <a:lnSpc>
                <a:spcPct val="107000"/>
              </a:lnSpc>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79687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E9DC7A31-98AF-2BEB-D77C-3F82C7077052}"/>
              </a:ext>
            </a:extLst>
          </p:cNvPr>
          <p:cNvSpPr>
            <a:spLocks noGrp="1"/>
          </p:cNvSpPr>
          <p:nvPr>
            <p:ph type="title"/>
          </p:nvPr>
        </p:nvSpPr>
        <p:spPr/>
        <p:txBody>
          <a:bodyPr/>
          <a:lstStyle/>
          <a:p>
            <a:pPr algn="ctr"/>
            <a:r>
              <a:rPr lang="en-US" b="1" dirty="0">
                <a:solidFill>
                  <a:srgbClr val="FF0000"/>
                </a:solidFill>
              </a:rPr>
              <a:t>APPLIANCES </a:t>
            </a:r>
          </a:p>
        </p:txBody>
      </p:sp>
      <p:pic>
        <p:nvPicPr>
          <p:cNvPr id="13" name="Content Placeholder 12">
            <a:extLst>
              <a:ext uri="{FF2B5EF4-FFF2-40B4-BE49-F238E27FC236}">
                <a16:creationId xmlns:a16="http://schemas.microsoft.com/office/drawing/2014/main" xmlns="" id="{12EFDE7B-AD58-2355-5EE3-0F914F20E48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199" y="1690688"/>
            <a:ext cx="5063067" cy="4252912"/>
          </a:xfrm>
        </p:spPr>
      </p:pic>
      <p:sp>
        <p:nvSpPr>
          <p:cNvPr id="9" name="Content Placeholder 8">
            <a:extLst>
              <a:ext uri="{FF2B5EF4-FFF2-40B4-BE49-F238E27FC236}">
                <a16:creationId xmlns:a16="http://schemas.microsoft.com/office/drawing/2014/main" xmlns="" id="{4157D56A-96C9-8061-2E69-41D9E7750BBA}"/>
              </a:ext>
            </a:extLst>
          </p:cNvPr>
          <p:cNvSpPr>
            <a:spLocks noGrp="1"/>
          </p:cNvSpPr>
          <p:nvPr>
            <p:ph sz="half" idx="2"/>
          </p:nvPr>
        </p:nvSpPr>
        <p:spPr/>
        <p:txBody>
          <a:bodyPr/>
          <a:lstStyle/>
          <a:p>
            <a:r>
              <a:rPr lang="en-US" dirty="0"/>
              <a:t>Using shoulder dollies is a good trick to prevent accidents causing damage to the appliance and/or yourself. </a:t>
            </a:r>
          </a:p>
          <a:p>
            <a:r>
              <a:rPr lang="en-US" dirty="0"/>
              <a:t>Working as a team will help be more efficient with time. </a:t>
            </a:r>
          </a:p>
          <a:p>
            <a:endParaRPr lang="en-US" dirty="0"/>
          </a:p>
          <a:p>
            <a:pPr marL="0" indent="0">
              <a:buNone/>
            </a:pPr>
            <a:r>
              <a:rPr lang="en-US" dirty="0"/>
              <a:t> </a:t>
            </a:r>
          </a:p>
        </p:txBody>
      </p:sp>
    </p:spTree>
    <p:extLst>
      <p:ext uri="{BB962C8B-B14F-4D97-AF65-F5344CB8AC3E}">
        <p14:creationId xmlns:p14="http://schemas.microsoft.com/office/powerpoint/2010/main" val="126642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390F089-002B-5C57-606F-68563705BEA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0"/>
            <a:ext cx="12210867" cy="6814186"/>
          </a:xfrm>
          <a:prstGeom prst="rect">
            <a:avLst/>
          </a:prstGeom>
        </p:spPr>
      </p:pic>
      <p:sp>
        <p:nvSpPr>
          <p:cNvPr id="3" name="TextBox 2">
            <a:extLst>
              <a:ext uri="{FF2B5EF4-FFF2-40B4-BE49-F238E27FC236}">
                <a16:creationId xmlns:a16="http://schemas.microsoft.com/office/drawing/2014/main" xmlns="" id="{CEDEC07C-6D4E-2A2D-10A8-AA1D774084DE}"/>
              </a:ext>
            </a:extLst>
          </p:cNvPr>
          <p:cNvSpPr txBox="1"/>
          <p:nvPr/>
        </p:nvSpPr>
        <p:spPr>
          <a:xfrm>
            <a:off x="3048699" y="2690336"/>
            <a:ext cx="6094602" cy="1477328"/>
          </a:xfrm>
          <a:prstGeom prst="rect">
            <a:avLst/>
          </a:prstGeom>
          <a:noFill/>
        </p:spPr>
        <p:txBody>
          <a:bodyPr wrap="square">
            <a:spAutoFit/>
          </a:bodyPr>
          <a:lstStyle/>
          <a:p>
            <a:endParaRPr lang="en-US" b="1" dirty="0"/>
          </a:p>
          <a:p>
            <a:pPr>
              <a:buFont typeface="Arial" panose="020B0604020202020204" pitchFamily="34" charset="0"/>
              <a:buChar char="•"/>
            </a:pPr>
            <a:r>
              <a:rPr lang="en-US" sz="2400" b="1" dirty="0"/>
              <a:t>Questions or Comments?</a:t>
            </a:r>
            <a:endParaRPr lang="en-US" sz="2400" dirty="0"/>
          </a:p>
          <a:p>
            <a:pPr marL="742950" lvl="1" indent="-285750">
              <a:buFont typeface="Arial" panose="020B0604020202020204" pitchFamily="34" charset="0"/>
              <a:buChar char="•"/>
            </a:pPr>
            <a:r>
              <a:rPr lang="en-US" sz="2400" dirty="0"/>
              <a:t>Open the floor for any questions or further discussion.</a:t>
            </a:r>
          </a:p>
        </p:txBody>
      </p:sp>
      <p:sp>
        <p:nvSpPr>
          <p:cNvPr id="4" name="TextBox 3">
            <a:extLst>
              <a:ext uri="{FF2B5EF4-FFF2-40B4-BE49-F238E27FC236}">
                <a16:creationId xmlns:a16="http://schemas.microsoft.com/office/drawing/2014/main" xmlns="" id="{A417C640-CA75-FD40-59DD-BBACECCDD113}"/>
              </a:ext>
            </a:extLst>
          </p:cNvPr>
          <p:cNvSpPr txBox="1"/>
          <p:nvPr/>
        </p:nvSpPr>
        <p:spPr>
          <a:xfrm>
            <a:off x="113251" y="142612"/>
            <a:ext cx="11375471" cy="646331"/>
          </a:xfrm>
          <a:prstGeom prst="rect">
            <a:avLst/>
          </a:prstGeom>
          <a:noFill/>
        </p:spPr>
        <p:txBody>
          <a:bodyPr wrap="square" rtlCol="0">
            <a:spAutoFit/>
          </a:bodyPr>
          <a:lstStyle/>
          <a:p>
            <a:pPr algn="ctr"/>
            <a:r>
              <a:rPr lang="en-US" sz="3600" b="1" dirty="0">
                <a:latin typeface="Copperplate Gothic Bold" panose="020E0705020206020404" pitchFamily="34" charset="0"/>
              </a:rPr>
              <a:t>Q&amp;A</a:t>
            </a:r>
            <a:endParaRPr lang="en-US" sz="3600" dirty="0">
              <a:latin typeface="Copperplate Gothic Bold" panose="020E0705020206020404" pitchFamily="34" charset="0"/>
            </a:endParaRPr>
          </a:p>
        </p:txBody>
      </p:sp>
    </p:spTree>
    <p:extLst>
      <p:ext uri="{BB962C8B-B14F-4D97-AF65-F5344CB8AC3E}">
        <p14:creationId xmlns:p14="http://schemas.microsoft.com/office/powerpoint/2010/main" val="288882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D1279D-DCB5-C0ED-9C84-FADA01598A20}"/>
              </a:ext>
            </a:extLst>
          </p:cNvPr>
          <p:cNvSpPr>
            <a:spLocks noGrp="1"/>
          </p:cNvSpPr>
          <p:nvPr>
            <p:ph type="title"/>
          </p:nvPr>
        </p:nvSpPr>
        <p:spPr>
          <a:xfrm>
            <a:off x="839788" y="457200"/>
            <a:ext cx="3932237" cy="973667"/>
          </a:xfrm>
        </p:spPr>
        <p:txBody>
          <a:bodyPr/>
          <a:lstStyle/>
          <a:p>
            <a:pPr algn="ctr"/>
            <a:r>
              <a:rPr lang="en-US" b="1" dirty="0">
                <a:solidFill>
                  <a:srgbClr val="FF0000"/>
                </a:solidFill>
              </a:rPr>
              <a:t>APPLIANCES </a:t>
            </a:r>
          </a:p>
        </p:txBody>
      </p:sp>
      <p:pic>
        <p:nvPicPr>
          <p:cNvPr id="6" name="Picture Placeholder 5">
            <a:extLst>
              <a:ext uri="{FF2B5EF4-FFF2-40B4-BE49-F238E27FC236}">
                <a16:creationId xmlns:a16="http://schemas.microsoft.com/office/drawing/2014/main" xmlns="" id="{5A6DC33D-A7D2-4BF1-2ECC-5DF2A71FA8D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30838" b="30838"/>
          <a:stretch>
            <a:fillRect/>
          </a:stretch>
        </p:blipFill>
        <p:spPr>
          <a:xfrm>
            <a:off x="5183188" y="1210733"/>
            <a:ext cx="6172200" cy="4650317"/>
          </a:xfrm>
        </p:spPr>
      </p:pic>
      <p:sp>
        <p:nvSpPr>
          <p:cNvPr id="4" name="Text Placeholder 3">
            <a:extLst>
              <a:ext uri="{FF2B5EF4-FFF2-40B4-BE49-F238E27FC236}">
                <a16:creationId xmlns:a16="http://schemas.microsoft.com/office/drawing/2014/main" xmlns="" id="{1D704C08-D362-8A89-09B6-B1223642C2F6}"/>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1800" dirty="0"/>
              <a:t>When working in a renovation, it is best to install appliances last to prevent damages. </a:t>
            </a:r>
          </a:p>
        </p:txBody>
      </p:sp>
    </p:spTree>
    <p:extLst>
      <p:ext uri="{BB962C8B-B14F-4D97-AF65-F5344CB8AC3E}">
        <p14:creationId xmlns:p14="http://schemas.microsoft.com/office/powerpoint/2010/main" val="3155742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D1279D-DCB5-C0ED-9C84-FADA01598A20}"/>
              </a:ext>
            </a:extLst>
          </p:cNvPr>
          <p:cNvSpPr>
            <a:spLocks noGrp="1"/>
          </p:cNvSpPr>
          <p:nvPr>
            <p:ph type="title"/>
          </p:nvPr>
        </p:nvSpPr>
        <p:spPr>
          <a:xfrm>
            <a:off x="3311140" y="238897"/>
            <a:ext cx="3932237" cy="565894"/>
          </a:xfrm>
        </p:spPr>
        <p:txBody>
          <a:bodyPr/>
          <a:lstStyle/>
          <a:p>
            <a:pPr algn="ctr"/>
            <a:r>
              <a:rPr lang="en-US" b="1" dirty="0">
                <a:solidFill>
                  <a:srgbClr val="FF0000"/>
                </a:solidFill>
              </a:rPr>
              <a:t>APPLIANCES </a:t>
            </a:r>
          </a:p>
        </p:txBody>
      </p:sp>
      <p:sp>
        <p:nvSpPr>
          <p:cNvPr id="4" name="Text Placeholder 3">
            <a:extLst>
              <a:ext uri="{FF2B5EF4-FFF2-40B4-BE49-F238E27FC236}">
                <a16:creationId xmlns:a16="http://schemas.microsoft.com/office/drawing/2014/main" xmlns="" id="{1D704C08-D362-8A89-09B6-B1223642C2F6}"/>
              </a:ext>
            </a:extLst>
          </p:cNvPr>
          <p:cNvSpPr>
            <a:spLocks noGrp="1"/>
          </p:cNvSpPr>
          <p:nvPr>
            <p:ph type="body" sz="half" idx="2"/>
          </p:nvPr>
        </p:nvSpPr>
        <p:spPr>
          <a:xfrm>
            <a:off x="1891271" y="1060621"/>
            <a:ext cx="6771974" cy="331574"/>
          </a:xfrm>
        </p:spPr>
        <p:txBody>
          <a:bodyPr>
            <a:normAutofit lnSpcReduction="10000"/>
          </a:bodyPr>
          <a:lstStyle/>
          <a:p>
            <a:r>
              <a:rPr lang="en-US" sz="1800" dirty="0" smtClean="0"/>
              <a:t>Before and after using Barkeeper’s Friend on stainless steel appliances. </a:t>
            </a:r>
            <a:endParaRPr lang="en-US" sz="1800"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715" y="1475393"/>
            <a:ext cx="3629532" cy="4829849"/>
          </a:xfrm>
          <a:prstGeom prst="rect">
            <a:avLst/>
          </a:prstGeom>
        </p:spPr>
      </p:pic>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715" y="1475393"/>
            <a:ext cx="3629532" cy="4829849"/>
          </a:xfrm>
          <a:prstGeom prst="rect">
            <a:avLst/>
          </a:prstGeom>
        </p:spPr>
      </p:pic>
    </p:spTree>
    <p:extLst>
      <p:ext uri="{BB962C8B-B14F-4D97-AF65-F5344CB8AC3E}">
        <p14:creationId xmlns:p14="http://schemas.microsoft.com/office/powerpoint/2010/main" val="1216528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115883D-C371-BBDC-B8C7-D47B015D045F}"/>
              </a:ext>
            </a:extLst>
          </p:cNvPr>
          <p:cNvSpPr>
            <a:spLocks noGrp="1"/>
          </p:cNvSpPr>
          <p:nvPr>
            <p:ph type="title"/>
          </p:nvPr>
        </p:nvSpPr>
        <p:spPr>
          <a:xfrm>
            <a:off x="839788" y="457200"/>
            <a:ext cx="3932237" cy="1016000"/>
          </a:xfrm>
        </p:spPr>
        <p:txBody>
          <a:bodyPr/>
          <a:lstStyle/>
          <a:p>
            <a:pPr algn="ctr"/>
            <a:r>
              <a:rPr lang="en-US" b="1" dirty="0">
                <a:solidFill>
                  <a:srgbClr val="FF0000"/>
                </a:solidFill>
              </a:rPr>
              <a:t>APPLIANCES </a:t>
            </a:r>
          </a:p>
        </p:txBody>
      </p:sp>
      <p:pic>
        <p:nvPicPr>
          <p:cNvPr id="9" name="Content Placeholder 8">
            <a:extLst>
              <a:ext uri="{FF2B5EF4-FFF2-40B4-BE49-F238E27FC236}">
                <a16:creationId xmlns:a16="http://schemas.microsoft.com/office/drawing/2014/main" xmlns="" id="{B8275A65-056E-9231-4CAF-51338E0579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8533" y="2125132"/>
            <a:ext cx="3674533" cy="2370667"/>
          </a:xfrm>
        </p:spPr>
      </p:pic>
      <p:sp>
        <p:nvSpPr>
          <p:cNvPr id="7" name="Text Placeholder 6">
            <a:extLst>
              <a:ext uri="{FF2B5EF4-FFF2-40B4-BE49-F238E27FC236}">
                <a16:creationId xmlns:a16="http://schemas.microsoft.com/office/drawing/2014/main" xmlns="" id="{47B18408-C0E8-EB00-32F3-9AA9419BFAA2}"/>
              </a:ext>
            </a:extLst>
          </p:cNvPr>
          <p:cNvSpPr>
            <a:spLocks noGrp="1"/>
          </p:cNvSpPr>
          <p:nvPr>
            <p:ph type="body" sz="half" idx="2"/>
          </p:nvPr>
        </p:nvSpPr>
        <p:spPr/>
        <p:txBody>
          <a:bodyPr/>
          <a:lstStyle/>
          <a:p>
            <a:r>
              <a:rPr lang="en-US" dirty="0"/>
              <a:t>It is best to replace a timer when called for a bad solenoid. Timer most likely got stuck causing solenoid. This will help prevent parts and labor cost in the end. </a:t>
            </a:r>
          </a:p>
        </p:txBody>
      </p:sp>
    </p:spTree>
    <p:extLst>
      <p:ext uri="{BB962C8B-B14F-4D97-AF65-F5344CB8AC3E}">
        <p14:creationId xmlns:p14="http://schemas.microsoft.com/office/powerpoint/2010/main" val="3382817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E9DC7A31-98AF-2BEB-D77C-3F82C7077052}"/>
              </a:ext>
            </a:extLst>
          </p:cNvPr>
          <p:cNvSpPr>
            <a:spLocks noGrp="1"/>
          </p:cNvSpPr>
          <p:nvPr>
            <p:ph type="title"/>
          </p:nvPr>
        </p:nvSpPr>
        <p:spPr>
          <a:xfrm>
            <a:off x="838200" y="365126"/>
            <a:ext cx="10515600" cy="538258"/>
          </a:xfrm>
        </p:spPr>
        <p:txBody>
          <a:bodyPr>
            <a:normAutofit fontScale="90000"/>
          </a:bodyPr>
          <a:lstStyle/>
          <a:p>
            <a:pPr algn="ctr"/>
            <a:r>
              <a:rPr lang="en-US" b="1" dirty="0">
                <a:solidFill>
                  <a:srgbClr val="FF0000"/>
                </a:solidFill>
              </a:rPr>
              <a:t>APPLIANCES </a:t>
            </a:r>
          </a:p>
        </p:txBody>
      </p:sp>
      <p:sp>
        <p:nvSpPr>
          <p:cNvPr id="2" name="Content Placeholder 1"/>
          <p:cNvSpPr>
            <a:spLocks noGrp="1"/>
          </p:cNvSpPr>
          <p:nvPr>
            <p:ph sz="half" idx="1"/>
          </p:nvPr>
        </p:nvSpPr>
        <p:spPr>
          <a:xfrm>
            <a:off x="319489" y="903384"/>
            <a:ext cx="11556693" cy="5673686"/>
          </a:xfrm>
        </p:spPr>
        <p:txBody>
          <a:bodyPr>
            <a:normAutofit fontScale="92500" lnSpcReduction="20000"/>
          </a:bodyPr>
          <a:lstStyle/>
          <a:p>
            <a:pPr lvl="0"/>
            <a:r>
              <a:rPr lang="en-US" dirty="0"/>
              <a:t>Dishwashers – on circulation pumps but mostly drain pumps that seize up, you can sometimes bang on them to get them to start working again </a:t>
            </a:r>
            <a:endParaRPr lang="en-US" dirty="0" smtClean="0"/>
          </a:p>
          <a:p>
            <a:pPr lvl="0"/>
            <a:r>
              <a:rPr lang="en-US" dirty="0" smtClean="0"/>
              <a:t>Dryer </a:t>
            </a:r>
            <a:r>
              <a:rPr lang="en-US" dirty="0"/>
              <a:t>vents can be cleared out with an electric leaf blower </a:t>
            </a:r>
            <a:endParaRPr lang="en-US" dirty="0" smtClean="0"/>
          </a:p>
          <a:p>
            <a:pPr lvl="0"/>
            <a:r>
              <a:rPr lang="en-US" dirty="0" smtClean="0"/>
              <a:t>PPE </a:t>
            </a:r>
            <a:r>
              <a:rPr lang="en-US" dirty="0"/>
              <a:t>and tie-downs </a:t>
            </a:r>
          </a:p>
          <a:p>
            <a:pPr lvl="0"/>
            <a:r>
              <a:rPr lang="en-US" dirty="0"/>
              <a:t>Surge protector </a:t>
            </a:r>
          </a:p>
          <a:p>
            <a:pPr lvl="0"/>
            <a:r>
              <a:rPr lang="en-US" dirty="0"/>
              <a:t>Ask for help if too heavy </a:t>
            </a:r>
          </a:p>
          <a:p>
            <a:pPr lvl="0"/>
            <a:r>
              <a:rPr lang="en-US" dirty="0"/>
              <a:t>Install them until everything else is finished. </a:t>
            </a:r>
          </a:p>
          <a:p>
            <a:pPr lvl="0"/>
            <a:r>
              <a:rPr lang="en-US" dirty="0"/>
              <a:t>Electric appliance dolly </a:t>
            </a:r>
          </a:p>
          <a:p>
            <a:pPr lvl="0"/>
            <a:r>
              <a:rPr lang="en-US" dirty="0"/>
              <a:t>Use air sled when removing or installing </a:t>
            </a:r>
          </a:p>
          <a:p>
            <a:pPr lvl="0"/>
            <a:r>
              <a:rPr lang="en-US" dirty="0"/>
              <a:t>Always clean refrigerator coils </a:t>
            </a:r>
          </a:p>
          <a:p>
            <a:pPr lvl="0"/>
            <a:r>
              <a:rPr lang="en-US" dirty="0"/>
              <a:t>Dishwashers must always be level </a:t>
            </a:r>
            <a:endParaRPr lang="en-US" dirty="0" smtClean="0"/>
          </a:p>
          <a:p>
            <a:pPr lvl="0"/>
            <a:r>
              <a:rPr lang="en-US" dirty="0"/>
              <a:t>Use barkeepers friend to remove surface rust from stainless steel apps </a:t>
            </a:r>
          </a:p>
          <a:p>
            <a:pPr lvl="0"/>
            <a:r>
              <a:rPr lang="en-US" dirty="0"/>
              <a:t>Ge dishwasher not draining replace drain solenoid as well as timer motor </a:t>
            </a:r>
          </a:p>
          <a:p>
            <a:pPr lvl="0"/>
            <a:r>
              <a:rPr lang="en-US" dirty="0"/>
              <a:t>Shoulder dollies for moving appliances </a:t>
            </a:r>
          </a:p>
          <a:p>
            <a:pPr marL="0" lvl="0" indent="0">
              <a:buNone/>
            </a:pPr>
            <a:endParaRPr lang="en-US" dirty="0"/>
          </a:p>
        </p:txBody>
      </p:sp>
    </p:spTree>
    <p:extLst>
      <p:ext uri="{BB962C8B-B14F-4D97-AF65-F5344CB8AC3E}">
        <p14:creationId xmlns:p14="http://schemas.microsoft.com/office/powerpoint/2010/main" val="681940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3450</TotalTime>
  <Words>3210</Words>
  <Application>Microsoft Office PowerPoint</Application>
  <PresentationFormat>Widescreen</PresentationFormat>
  <Paragraphs>276</Paragraphs>
  <Slides>50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Calibri Light</vt:lpstr>
      <vt:lpstr>Copperplate Gothic Bold</vt:lpstr>
      <vt:lpstr>Inter</vt:lpstr>
      <vt:lpstr>Times New Roman</vt:lpstr>
      <vt:lpstr>Office Theme</vt:lpstr>
      <vt:lpstr>PowerPoint Presentation</vt:lpstr>
      <vt:lpstr>PowerPoint Presentation</vt:lpstr>
      <vt:lpstr>PowerPoint Presentation</vt:lpstr>
      <vt:lpstr>PowerPoint Presentation</vt:lpstr>
      <vt:lpstr>APPLIANCES </vt:lpstr>
      <vt:lpstr>APPLIANCES </vt:lpstr>
      <vt:lpstr>APPLIANCES </vt:lpstr>
      <vt:lpstr>APPLIANCES </vt:lpstr>
      <vt:lpstr>APPLIANCES </vt:lpstr>
      <vt:lpstr>APPLIANCES </vt:lpstr>
      <vt:lpstr>PowerPoint Presentation</vt:lpstr>
      <vt:lpstr>Cabinets/ Counter tops </vt:lpstr>
      <vt:lpstr>Cabinets and Counter tops </vt:lpstr>
      <vt:lpstr>Cabinets/Counter tops </vt:lpstr>
      <vt:lpstr>PowerPoint Presentation</vt:lpstr>
      <vt:lpstr>Electrical </vt:lpstr>
      <vt:lpstr>Electrical </vt:lpstr>
      <vt:lpstr>Electrical </vt:lpstr>
      <vt:lpstr>PowerPoint Presentation</vt:lpstr>
      <vt:lpstr>Grounds</vt:lpstr>
      <vt:lpstr>Grounds </vt:lpstr>
      <vt:lpstr>Grounds </vt:lpstr>
      <vt:lpstr>PowerPoint Presentation</vt:lpstr>
      <vt:lpstr>HVAC</vt:lpstr>
      <vt:lpstr>HVAC</vt:lpstr>
      <vt:lpstr>HVAC </vt:lpstr>
      <vt:lpstr>HVAC</vt:lpstr>
      <vt:lpstr>HVAC</vt:lpstr>
      <vt:lpstr>PowerPoint Presentation</vt:lpstr>
      <vt:lpstr>Plumbing</vt:lpstr>
      <vt:lpstr>Comedy Plumbing but True </vt:lpstr>
      <vt:lpstr>Plumbing</vt:lpstr>
      <vt:lpstr>Plumbing</vt:lpstr>
      <vt:lpstr>PowerPoint Presentation</vt:lpstr>
      <vt:lpstr>Tile </vt:lpstr>
      <vt:lpstr>Tile </vt:lpstr>
      <vt:lpstr>Tile </vt:lpstr>
      <vt:lpstr>PowerPoint Presentation</vt:lpstr>
      <vt:lpstr>Tools </vt:lpstr>
      <vt:lpstr>Tools </vt:lpstr>
      <vt:lpstr>Tools </vt:lpstr>
      <vt:lpstr>PowerPoint Presentation</vt:lpstr>
      <vt:lpstr>Rehabs </vt:lpstr>
      <vt:lpstr>PowerPoint Presentation</vt:lpstr>
      <vt:lpstr>Ordering/Inventory/Walk</vt:lpstr>
      <vt:lpstr>Ordering/Inventory/Walk</vt:lpstr>
      <vt:lpstr>PowerPoint Presentation</vt:lpstr>
      <vt:lpstr>PowerPoint Presentation</vt:lpstr>
      <vt:lpstr>Misc/Other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Ronnie Miller</dc:creator>
  <cp:lastModifiedBy>Matt Devero</cp:lastModifiedBy>
  <cp:revision>30</cp:revision>
  <cp:lastPrinted>2023-12-01T13:54:16Z</cp:lastPrinted>
  <dcterms:created xsi:type="dcterms:W3CDTF">2022-01-19T23:36:22Z</dcterms:created>
  <dcterms:modified xsi:type="dcterms:W3CDTF">2025-02-07T16:39:35Z</dcterms:modified>
</cp:coreProperties>
</file>